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7" r:id="rId4"/>
    <p:sldMasterId id="2147483662" r:id="rId5"/>
    <p:sldMasterId id="2147483690" r:id="rId6"/>
    <p:sldMasterId id="2147483702" r:id="rId7"/>
  </p:sldMasterIdLst>
  <p:notesMasterIdLst>
    <p:notesMasterId r:id="rId20"/>
  </p:notesMasterIdLst>
  <p:sldIdLst>
    <p:sldId id="1720" r:id="rId8"/>
    <p:sldId id="259" r:id="rId9"/>
    <p:sldId id="2123258880" r:id="rId10"/>
    <p:sldId id="2123258891" r:id="rId11"/>
    <p:sldId id="9907" r:id="rId12"/>
    <p:sldId id="2123258881" r:id="rId13"/>
    <p:sldId id="2123258882" r:id="rId14"/>
    <p:sldId id="2123258883" r:id="rId15"/>
    <p:sldId id="2123258887" r:id="rId16"/>
    <p:sldId id="2123258884" r:id="rId17"/>
    <p:sldId id="2123258893" r:id="rId18"/>
    <p:sldId id="173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BF59767-F4EA-410B-BBA6-8006FEE7A073}">
          <p14:sldIdLst>
            <p14:sldId id="1720"/>
            <p14:sldId id="259"/>
            <p14:sldId id="2123258880"/>
            <p14:sldId id="2123258891"/>
            <p14:sldId id="9907"/>
            <p14:sldId id="2123258881"/>
            <p14:sldId id="2123258882"/>
            <p14:sldId id="2123258883"/>
            <p14:sldId id="2123258887"/>
            <p14:sldId id="2123258884"/>
            <p14:sldId id="2123258893"/>
            <p14:sldId id="173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ina Cartacio" initials="SC" lastIdx="8" clrIdx="0">
    <p:extLst>
      <p:ext uri="{19B8F6BF-5375-455C-9EA6-DF929625EA0E}">
        <p15:presenceInfo xmlns:p15="http://schemas.microsoft.com/office/powerpoint/2012/main" userId="S::sacartac@microsoft.com::fc795af7-c77a-4151-b178-ebecf26af4b9" providerId="AD"/>
      </p:ext>
    </p:extLst>
  </p:cmAuthor>
  <p:cmAuthor id="2" name="Cesar De la Torre Llorente" initials="CDlTL" lastIdx="136" clrIdx="1">
    <p:extLst>
      <p:ext uri="{19B8F6BF-5375-455C-9EA6-DF929625EA0E}">
        <p15:presenceInfo xmlns:p15="http://schemas.microsoft.com/office/powerpoint/2012/main" userId="Cesar De la Torre Llorent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8D4"/>
    <a:srgbClr val="414042"/>
    <a:srgbClr val="E46222"/>
    <a:srgbClr val="427FAF"/>
    <a:srgbClr val="50E6FF"/>
    <a:srgbClr val="FBCF12"/>
    <a:srgbClr val="FF9900"/>
    <a:srgbClr val="F9A845"/>
    <a:srgbClr val="FAD17E"/>
    <a:srgbClr val="FBC9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39"/>
    <p:restoredTop sz="97030"/>
  </p:normalViewPr>
  <p:slideViewPr>
    <p:cSldViewPr snapToGrid="0">
      <p:cViewPr varScale="1">
        <p:scale>
          <a:sx n="160" d="100"/>
          <a:sy n="160" d="100"/>
        </p:scale>
        <p:origin x="8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EAF432-A11C-4880-BBAC-D634546A2181}" type="datetimeFigureOut">
              <a:rPr lang="en-US" smtClean="0"/>
              <a:t>1/27/22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AD52CE-C0D7-400E-A751-76BEF54E8484}" type="slidenum">
              <a:rPr lang="en-US" smtClean="0"/>
              <a:t>‹#›</a:t>
            </a:fld>
            <a:endParaRPr lang="en-US"/>
          </a:p>
        </p:txBody>
      </p:sp>
    </p:spTree>
    <p:extLst>
      <p:ext uri="{BB962C8B-B14F-4D97-AF65-F5344CB8AC3E}">
        <p14:creationId xmlns:p14="http://schemas.microsoft.com/office/powerpoint/2010/main" val="45548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1/27/22 9:40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572f2bf6e1_0_1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2" name="Google Shape;1442;g572f2bf6e1_0_1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1434335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607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572f2bf6e1_0_1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2" name="Google Shape;1442;g572f2bf6e1_0_1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2530115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572f2bf6e1_0_1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2" name="Google Shape;1442;g572f2bf6e1_0_1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502385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E267DE-3F28-4E2B-99B6-5E0B1C6763B6}" type="slidenum">
              <a:rPr lang="en-US" smtClean="0"/>
              <a:t>4</a:t>
            </a:fld>
            <a:endParaRPr lang="en-US"/>
          </a:p>
        </p:txBody>
      </p:sp>
    </p:spTree>
    <p:extLst>
      <p:ext uri="{BB962C8B-B14F-4D97-AF65-F5344CB8AC3E}">
        <p14:creationId xmlns:p14="http://schemas.microsoft.com/office/powerpoint/2010/main" val="1383321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572f2bf6e1_0_1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2" name="Google Shape;1442;g572f2bf6e1_0_1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502385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572f2bf6e1_0_1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2" name="Google Shape;1442;g572f2bf6e1_0_1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1309985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572f2bf6e1_0_1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2" name="Google Shape;1442;g572f2bf6e1_0_1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2899531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572f2bf6e1_0_1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2" name="Google Shape;1442;g572f2bf6e1_0_1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2521788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572f2bf6e1_0_1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2" name="Google Shape;1442;g572f2bf6e1_0_1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235099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1627-291A-4E24-8352-70FED8F02D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9E21B5B-E06D-4A44-BF4A-6FC9C85E64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26DE037D-F0A7-47D1-A6E6-9206A06D68E3}"/>
              </a:ext>
            </a:extLst>
          </p:cNvPr>
          <p:cNvSpPr>
            <a:spLocks noGrp="1"/>
          </p:cNvSpPr>
          <p:nvPr>
            <p:ph type="dt" sz="half" idx="10"/>
          </p:nvPr>
        </p:nvSpPr>
        <p:spPr/>
        <p:txBody>
          <a:bodyPr/>
          <a:lstStyle/>
          <a:p>
            <a:fld id="{F3B60728-D361-46E9-ADB1-9FF37668BAE6}" type="datetimeFigureOut">
              <a:rPr lang="en-US" smtClean="0"/>
              <a:t>1/27/22</a:t>
            </a:fld>
            <a:endParaRPr lang="en-US"/>
          </a:p>
        </p:txBody>
      </p:sp>
      <p:sp>
        <p:nvSpPr>
          <p:cNvPr id="5" name="Footer Placeholder 4">
            <a:extLst>
              <a:ext uri="{FF2B5EF4-FFF2-40B4-BE49-F238E27FC236}">
                <a16:creationId xmlns:a16="http://schemas.microsoft.com/office/drawing/2014/main" id="{4E692832-224C-43B3-B86B-C3BDC563CA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B5937A-092A-4806-8639-DED21C5FCAC0}"/>
              </a:ext>
            </a:extLst>
          </p:cNvPr>
          <p:cNvSpPr>
            <a:spLocks noGrp="1"/>
          </p:cNvSpPr>
          <p:nvPr>
            <p:ph type="sldNum" sz="quarter" idx="12"/>
          </p:nvPr>
        </p:nvSpPr>
        <p:spPr/>
        <p:txBody>
          <a:bodyPr/>
          <a:lstStyle/>
          <a:p>
            <a:fld id="{EC93AA61-6CA5-4CC1-B3FE-AB17A823C530}" type="slidenum">
              <a:rPr lang="en-US" smtClean="0"/>
              <a:t>‹#›</a:t>
            </a:fld>
            <a:endParaRPr lang="en-US"/>
          </a:p>
        </p:txBody>
      </p:sp>
    </p:spTree>
    <p:extLst>
      <p:ext uri="{BB962C8B-B14F-4D97-AF65-F5344CB8AC3E}">
        <p14:creationId xmlns:p14="http://schemas.microsoft.com/office/powerpoint/2010/main" val="1275129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E4005-CCBC-40BF-B99A-168C7D6FAA9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B4592C5-FDC1-4A8C-B760-D0C3E6AEEC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8558A2C-BC77-4BC4-81CB-A01793052F41}"/>
              </a:ext>
            </a:extLst>
          </p:cNvPr>
          <p:cNvSpPr>
            <a:spLocks noGrp="1"/>
          </p:cNvSpPr>
          <p:nvPr>
            <p:ph type="dt" sz="half" idx="10"/>
          </p:nvPr>
        </p:nvSpPr>
        <p:spPr/>
        <p:txBody>
          <a:bodyPr/>
          <a:lstStyle/>
          <a:p>
            <a:fld id="{F3B60728-D361-46E9-ADB1-9FF37668BAE6}" type="datetimeFigureOut">
              <a:rPr lang="en-US" smtClean="0"/>
              <a:t>1/27/22</a:t>
            </a:fld>
            <a:endParaRPr lang="en-US"/>
          </a:p>
        </p:txBody>
      </p:sp>
      <p:sp>
        <p:nvSpPr>
          <p:cNvPr id="5" name="Footer Placeholder 4">
            <a:extLst>
              <a:ext uri="{FF2B5EF4-FFF2-40B4-BE49-F238E27FC236}">
                <a16:creationId xmlns:a16="http://schemas.microsoft.com/office/drawing/2014/main" id="{CDB625EE-0794-4750-8DC4-52B856582D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019C8-5378-4653-B1E1-075D3DD08A2C}"/>
              </a:ext>
            </a:extLst>
          </p:cNvPr>
          <p:cNvSpPr>
            <a:spLocks noGrp="1"/>
          </p:cNvSpPr>
          <p:nvPr>
            <p:ph type="sldNum" sz="quarter" idx="12"/>
          </p:nvPr>
        </p:nvSpPr>
        <p:spPr/>
        <p:txBody>
          <a:bodyPr/>
          <a:lstStyle/>
          <a:p>
            <a:fld id="{EC93AA61-6CA5-4CC1-B3FE-AB17A823C530}" type="slidenum">
              <a:rPr lang="en-US" smtClean="0"/>
              <a:t>‹#›</a:t>
            </a:fld>
            <a:endParaRPr lang="en-US"/>
          </a:p>
        </p:txBody>
      </p:sp>
    </p:spTree>
    <p:extLst>
      <p:ext uri="{BB962C8B-B14F-4D97-AF65-F5344CB8AC3E}">
        <p14:creationId xmlns:p14="http://schemas.microsoft.com/office/powerpoint/2010/main" val="10366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BD84FA-A7D9-41EA-96FE-76524A8AE0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4F333E0-B50C-46A1-8C08-D79F04ADDA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76B3DF4-14E2-476B-97F6-46B1E0985519}"/>
              </a:ext>
            </a:extLst>
          </p:cNvPr>
          <p:cNvSpPr>
            <a:spLocks noGrp="1"/>
          </p:cNvSpPr>
          <p:nvPr>
            <p:ph type="dt" sz="half" idx="10"/>
          </p:nvPr>
        </p:nvSpPr>
        <p:spPr/>
        <p:txBody>
          <a:bodyPr/>
          <a:lstStyle/>
          <a:p>
            <a:fld id="{F3B60728-D361-46E9-ADB1-9FF37668BAE6}" type="datetimeFigureOut">
              <a:rPr lang="en-US" smtClean="0"/>
              <a:t>1/27/22</a:t>
            </a:fld>
            <a:endParaRPr lang="en-US"/>
          </a:p>
        </p:txBody>
      </p:sp>
      <p:sp>
        <p:nvSpPr>
          <p:cNvPr id="5" name="Footer Placeholder 4">
            <a:extLst>
              <a:ext uri="{FF2B5EF4-FFF2-40B4-BE49-F238E27FC236}">
                <a16:creationId xmlns:a16="http://schemas.microsoft.com/office/drawing/2014/main" id="{50BFF428-0FC4-4056-9C77-851C844C3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8F6934-ED69-4FB4-B7A1-6D860292C3CE}"/>
              </a:ext>
            </a:extLst>
          </p:cNvPr>
          <p:cNvSpPr>
            <a:spLocks noGrp="1"/>
          </p:cNvSpPr>
          <p:nvPr>
            <p:ph type="sldNum" sz="quarter" idx="12"/>
          </p:nvPr>
        </p:nvSpPr>
        <p:spPr/>
        <p:txBody>
          <a:bodyPr/>
          <a:lstStyle/>
          <a:p>
            <a:fld id="{EC93AA61-6CA5-4CC1-B3FE-AB17A823C530}" type="slidenum">
              <a:rPr lang="en-US" smtClean="0"/>
              <a:t>‹#›</a:t>
            </a:fld>
            <a:endParaRPr lang="en-US"/>
          </a:p>
        </p:txBody>
      </p:sp>
    </p:spTree>
    <p:extLst>
      <p:ext uri="{BB962C8B-B14F-4D97-AF65-F5344CB8AC3E}">
        <p14:creationId xmlns:p14="http://schemas.microsoft.com/office/powerpoint/2010/main" val="4140987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71928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829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96865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7256846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6563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89788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899649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4427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4B44E-E2B9-4C85-B0C9-35E9D143F0C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5292FC9-48A7-441D-BC15-FD82D207CE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EC8A9BD-8170-4EBA-B6C0-31032679ABC1}"/>
              </a:ext>
            </a:extLst>
          </p:cNvPr>
          <p:cNvSpPr>
            <a:spLocks noGrp="1"/>
          </p:cNvSpPr>
          <p:nvPr>
            <p:ph type="dt" sz="half" idx="10"/>
          </p:nvPr>
        </p:nvSpPr>
        <p:spPr/>
        <p:txBody>
          <a:bodyPr/>
          <a:lstStyle/>
          <a:p>
            <a:fld id="{F3B60728-D361-46E9-ADB1-9FF37668BAE6}" type="datetimeFigureOut">
              <a:rPr lang="en-US" smtClean="0"/>
              <a:t>1/27/22</a:t>
            </a:fld>
            <a:endParaRPr lang="en-US"/>
          </a:p>
        </p:txBody>
      </p:sp>
      <p:sp>
        <p:nvSpPr>
          <p:cNvPr id="5" name="Footer Placeholder 4">
            <a:extLst>
              <a:ext uri="{FF2B5EF4-FFF2-40B4-BE49-F238E27FC236}">
                <a16:creationId xmlns:a16="http://schemas.microsoft.com/office/drawing/2014/main" id="{CD0D29F3-9E8F-46CE-BAA2-F05B5C952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87BAC4-1E35-42CE-ADFF-D80AC7382481}"/>
              </a:ext>
            </a:extLst>
          </p:cNvPr>
          <p:cNvSpPr>
            <a:spLocks noGrp="1"/>
          </p:cNvSpPr>
          <p:nvPr>
            <p:ph type="sldNum" sz="quarter" idx="12"/>
          </p:nvPr>
        </p:nvSpPr>
        <p:spPr/>
        <p:txBody>
          <a:bodyPr/>
          <a:lstStyle/>
          <a:p>
            <a:fld id="{EC93AA61-6CA5-4CC1-B3FE-AB17A823C530}" type="slidenum">
              <a:rPr lang="en-US" smtClean="0"/>
              <a:t>‹#›</a:t>
            </a:fld>
            <a:endParaRPr lang="en-US"/>
          </a:p>
        </p:txBody>
      </p:sp>
    </p:spTree>
    <p:extLst>
      <p:ext uri="{BB962C8B-B14F-4D97-AF65-F5344CB8AC3E}">
        <p14:creationId xmlns:p14="http://schemas.microsoft.com/office/powerpoint/2010/main" val="37978979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99404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51295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217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9289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307585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856668"/>
            <a:ext cx="9144000" cy="677108"/>
          </a:xfrm>
          <a:noFill/>
        </p:spPr>
        <p:txBody>
          <a:bodyPr lIns="0" tIns="0" rIns="0" bIns="0" anchor="b" anchorCtr="0">
            <a:spAutoFit/>
          </a:bodyPr>
          <a:lstStyle>
            <a:lvl1pPr>
              <a:defRPr sz="4400" spc="-50" baseline="0">
                <a:gradFill flip="none" rotWithShape="1">
                  <a:gsLst>
                    <a:gs pos="100000">
                      <a:schemeClr val="accent2"/>
                    </a:gs>
                    <a:gs pos="0">
                      <a:schemeClr val="accent1"/>
                    </a:gs>
                  </a:gsLst>
                  <a:lin ang="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0"/>
            <a:ext cx="9144000" cy="338554"/>
          </a:xfrm>
          <a:noFill/>
        </p:spPr>
        <p:txBody>
          <a:bodyPr wrap="square" lIns="0" tIns="0" rIns="0" bIns="0">
            <a:spAutoFit/>
          </a:bodyPr>
          <a:lstStyle>
            <a:lvl1pPr marL="0" indent="0">
              <a:spcBef>
                <a:spcPts val="0"/>
              </a:spcBef>
              <a:buNone/>
              <a:defRPr sz="21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98854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027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3B9E-0468-4594-9AF8-9D24C15C3063}"/>
              </a:ext>
            </a:extLst>
          </p:cNvPr>
          <p:cNvSpPr>
            <a:spLocks noGrp="1"/>
          </p:cNvSpPr>
          <p:nvPr>
            <p:ph type="title"/>
          </p:nvPr>
        </p:nvSpPr>
        <p:spPr>
          <a:xfrm>
            <a:off x="584200" y="3059667"/>
            <a:ext cx="3059752" cy="738664"/>
          </a:xfrm>
        </p:spPr>
        <p:txBody>
          <a:bodyPr anchor="b"/>
          <a:lstStyle>
            <a:lvl1pPr>
              <a:defRPr sz="4800">
                <a:gradFill flip="none" rotWithShape="1">
                  <a:gsLst>
                    <a:gs pos="100000">
                      <a:schemeClr val="accent2"/>
                    </a:gs>
                    <a:gs pos="0">
                      <a:schemeClr val="accent1"/>
                    </a:gs>
                  </a:gsLst>
                  <a:lin ang="0" scaled="1"/>
                  <a:tileRect/>
                </a:gradFill>
              </a:defRPr>
            </a:lvl1pPr>
          </a:lstStyle>
          <a:p>
            <a:r>
              <a:rPr lang="en-US"/>
              <a:t>Click to</a:t>
            </a:r>
          </a:p>
        </p:txBody>
      </p:sp>
      <p:sp>
        <p:nvSpPr>
          <p:cNvPr id="3" name="Text Placeholder 3">
            <a:extLst>
              <a:ext uri="{FF2B5EF4-FFF2-40B4-BE49-F238E27FC236}">
                <a16:creationId xmlns:a16="http://schemas.microsoft.com/office/drawing/2014/main" id="{14B74A9B-06CF-4243-9A86-53D4C481B47A}"/>
              </a:ext>
            </a:extLst>
          </p:cNvPr>
          <p:cNvSpPr>
            <a:spLocks noGrp="1"/>
          </p:cNvSpPr>
          <p:nvPr>
            <p:ph type="body" sz="quarter" idx="10"/>
          </p:nvPr>
        </p:nvSpPr>
        <p:spPr>
          <a:xfrm>
            <a:off x="4653887" y="2279454"/>
            <a:ext cx="6455879" cy="2299091"/>
          </a:xfrm>
        </p:spPr>
        <p:txBody>
          <a:bodyPr anchor="ctr"/>
          <a:lstStyle>
            <a:lvl1pPr marL="0" indent="0">
              <a:spcBef>
                <a:spcPts val="600"/>
              </a:spcBef>
              <a:spcAft>
                <a:spcPts val="600"/>
              </a:spcAft>
              <a:buNone/>
              <a:defRPr sz="2400">
                <a:solidFill>
                  <a:schemeClr val="accent2"/>
                </a:solidFill>
                <a:latin typeface="+mj-lt"/>
              </a:defRPr>
            </a:lvl1pPr>
            <a:lvl2pPr marL="0" indent="0">
              <a:spcBef>
                <a:spcPts val="600"/>
              </a:spcBef>
              <a:spcAft>
                <a:spcPts val="600"/>
              </a:spcAft>
              <a:buNone/>
              <a:defRPr sz="2400" b="0">
                <a:solidFill>
                  <a:schemeClr val="tx1"/>
                </a:solidFill>
              </a:defRPr>
            </a:lvl2pPr>
            <a:lvl3pPr marL="0" indent="0">
              <a:spcBef>
                <a:spcPts val="2400"/>
              </a:spcBef>
              <a:buNone/>
              <a:defRPr lang="en-US" sz="2400" kern="1200" spc="0" baseline="0" dirty="0">
                <a:solidFill>
                  <a:schemeClr val="tx1"/>
                </a:solidFill>
                <a:latin typeface="+mj-lt"/>
                <a:ea typeface="+mn-ea"/>
                <a:cs typeface="Segoe UI" panose="020B0502040204020203" pitchFamily="34" charset="0"/>
              </a:defRPr>
            </a:lvl3pPr>
            <a:lvl4pPr marL="0" indent="0">
              <a:buNone/>
              <a:defRPr sz="1600"/>
            </a:lvl4pPr>
            <a:lvl5pPr marL="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02282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04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43095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mn-lt"/>
                <a:cs typeface="Segoe UI" panose="020B0502040204020203" pitchFamily="34" charset="0"/>
              </a:defRPr>
            </a:lvl1pPr>
            <a:lvl2pPr marL="255511" indent="0">
              <a:buFont typeface="Wingdings" panose="05000000000000000000" pitchFamily="2" charset="2"/>
              <a:buNone/>
              <a:defRPr sz="1999" b="0">
                <a:latin typeface="+mn-lt"/>
              </a:defRPr>
            </a:lvl2pPr>
            <a:lvl3pPr marL="450715" indent="0">
              <a:buFont typeface="Wingdings" panose="05000000000000000000" pitchFamily="2" charset="2"/>
              <a:buNone/>
              <a:tabLst/>
              <a:defRPr sz="1600" b="0">
                <a:latin typeface="+mn-lt"/>
              </a:defRPr>
            </a:lvl3pPr>
            <a:lvl4pPr marL="652266" indent="0">
              <a:buFont typeface="Wingdings" panose="05000000000000000000" pitchFamily="2" charset="2"/>
              <a:buNone/>
              <a:defRPr sz="1400" b="0">
                <a:latin typeface="+mn-lt"/>
              </a:defRPr>
            </a:lvl4pPr>
            <a:lvl5pPr marL="853819"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mn-lt"/>
                <a:cs typeface="Segoe UI" panose="020B0502040204020203" pitchFamily="34" charset="0"/>
              </a:defRPr>
            </a:lvl1pPr>
            <a:lvl2pPr marL="255511" indent="0">
              <a:buFont typeface="Wingdings" panose="05000000000000000000" pitchFamily="2" charset="2"/>
              <a:buNone/>
              <a:defRPr sz="1999" b="0">
                <a:latin typeface="+mn-lt"/>
              </a:defRPr>
            </a:lvl2pPr>
            <a:lvl3pPr marL="450715" indent="0">
              <a:buFont typeface="Wingdings" panose="05000000000000000000" pitchFamily="2" charset="2"/>
              <a:buNone/>
              <a:tabLst/>
              <a:defRPr sz="1600" b="0">
                <a:latin typeface="+mn-lt"/>
              </a:defRPr>
            </a:lvl3pPr>
            <a:lvl4pPr marL="652266" indent="0">
              <a:buFont typeface="Wingdings" panose="05000000000000000000" pitchFamily="2" charset="2"/>
              <a:buNone/>
              <a:defRPr sz="1400" b="0">
                <a:latin typeface="+mn-lt"/>
              </a:defRPr>
            </a:lvl4pPr>
            <a:lvl5pPr marL="853819"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93080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D8DA8-00B3-47A0-A3EF-6C0D64F53C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599B249-9FB0-4B91-8382-7DA4122EB1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EEBB1E-1E44-475D-835C-C57579EBC041}"/>
              </a:ext>
            </a:extLst>
          </p:cNvPr>
          <p:cNvSpPr>
            <a:spLocks noGrp="1"/>
          </p:cNvSpPr>
          <p:nvPr>
            <p:ph type="dt" sz="half" idx="10"/>
          </p:nvPr>
        </p:nvSpPr>
        <p:spPr/>
        <p:txBody>
          <a:bodyPr/>
          <a:lstStyle/>
          <a:p>
            <a:fld id="{F3B60728-D361-46E9-ADB1-9FF37668BAE6}" type="datetimeFigureOut">
              <a:rPr lang="en-US" smtClean="0"/>
              <a:t>1/27/22</a:t>
            </a:fld>
            <a:endParaRPr lang="en-US"/>
          </a:p>
        </p:txBody>
      </p:sp>
      <p:sp>
        <p:nvSpPr>
          <p:cNvPr id="5" name="Footer Placeholder 4">
            <a:extLst>
              <a:ext uri="{FF2B5EF4-FFF2-40B4-BE49-F238E27FC236}">
                <a16:creationId xmlns:a16="http://schemas.microsoft.com/office/drawing/2014/main" id="{D739D359-FB6D-42BD-8D28-A7C78D3FB1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55C7B1-D7FF-468A-81E8-7C4F9EB7B8F1}"/>
              </a:ext>
            </a:extLst>
          </p:cNvPr>
          <p:cNvSpPr>
            <a:spLocks noGrp="1"/>
          </p:cNvSpPr>
          <p:nvPr>
            <p:ph type="sldNum" sz="quarter" idx="12"/>
          </p:nvPr>
        </p:nvSpPr>
        <p:spPr/>
        <p:txBody>
          <a:bodyPr/>
          <a:lstStyle/>
          <a:p>
            <a:fld id="{EC93AA61-6CA5-4CC1-B3FE-AB17A823C530}" type="slidenum">
              <a:rPr lang="en-US" smtClean="0"/>
              <a:t>‹#›</a:t>
            </a:fld>
            <a:endParaRPr lang="en-US"/>
          </a:p>
        </p:txBody>
      </p:sp>
    </p:spTree>
    <p:extLst>
      <p:ext uri="{BB962C8B-B14F-4D97-AF65-F5344CB8AC3E}">
        <p14:creationId xmlns:p14="http://schemas.microsoft.com/office/powerpoint/2010/main" val="38836707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592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55345D5-B0E3-44AD-A605-05A8DE85F7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60"/>
          <a:stretch/>
        </p:blipFill>
        <p:spPr>
          <a:xfrm>
            <a:off x="4495800" y="609600"/>
            <a:ext cx="7242557" cy="5582970"/>
          </a:xfrm>
          <a:prstGeom prst="rect">
            <a:avLst/>
          </a:prstGeom>
          <a:effectLst/>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459" r="1"/>
          <a:stretch/>
        </p:blipFill>
        <p:spPr>
          <a:xfrm>
            <a:off x="10379243" y="-83890"/>
            <a:ext cx="1944414" cy="685800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03" r="28506"/>
          <a:stretch/>
        </p:blipFill>
        <p:spPr>
          <a:xfrm>
            <a:off x="3681202" y="-83890"/>
            <a:ext cx="6938672" cy="6858000"/>
          </a:xfrm>
          <a:prstGeom prst="rect">
            <a:avLst/>
          </a:prstGeom>
        </p:spPr>
      </p:pic>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spTree>
    <p:extLst>
      <p:ext uri="{BB962C8B-B14F-4D97-AF65-F5344CB8AC3E}">
        <p14:creationId xmlns:p14="http://schemas.microsoft.com/office/powerpoint/2010/main" val="19750499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2381273" cy="1661609"/>
          </a:xfrm>
        </p:spPr>
        <p:txBody>
          <a:bodyPr anchor="b"/>
          <a:lstStyle/>
          <a:p>
            <a:r>
              <a:rPr lang="en-US"/>
              <a:t>Click to edit Master title style</a:t>
            </a:r>
          </a:p>
        </p:txBody>
      </p:sp>
    </p:spTree>
    <p:extLst>
      <p:ext uri="{BB962C8B-B14F-4D97-AF65-F5344CB8AC3E}">
        <p14:creationId xmlns:p14="http://schemas.microsoft.com/office/powerpoint/2010/main" val="31517760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4" y="45720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844268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872010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0"/>
            <a:ext cx="4161981" cy="1107996"/>
          </a:xfrm>
        </p:spPr>
        <p:txBody>
          <a:bodyPr wrap="square" rIns="0" anchor="b">
            <a:spAutoFit/>
          </a:bodyPr>
          <a:lstStyle>
            <a:lvl1pPr>
              <a:lnSpc>
                <a:spcPct val="100000"/>
              </a:lnSpc>
              <a:defRPr sz="3599"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69880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8827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2349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9528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25008"/>
            <a:ext cx="9144000" cy="609398"/>
          </a:xfrm>
          <a:noFill/>
        </p:spPr>
        <p:txBody>
          <a:bodyPr lIns="0" tIns="0" rIns="0" bIns="0" anchor="b" anchorCtr="0">
            <a:spAutoFit/>
          </a:bodyPr>
          <a:lstStyle>
            <a:lvl1pPr algn="l" defTabSz="932462" rtl="0" eaLnBrk="1" latinLnBrk="0" hangingPunct="1">
              <a:lnSpc>
                <a:spcPct val="90000"/>
              </a:lnSpc>
              <a:spcBef>
                <a:spcPct val="0"/>
              </a:spcBef>
              <a:buNone/>
              <a:defRPr lang="en-US" sz="4400" b="0" kern="1200" cap="none" spc="-50" baseline="0" dirty="0">
                <a:ln w="3175">
                  <a:noFill/>
                </a:ln>
                <a:gradFill flip="none" rotWithShape="1">
                  <a:gsLst>
                    <a:gs pos="100000">
                      <a:schemeClr val="accent2"/>
                    </a:gs>
                    <a:gs pos="0">
                      <a:schemeClr val="accent1"/>
                    </a:gs>
                  </a:gsLst>
                  <a:lin ang="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924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65297-5969-45AC-BE50-2669AAB4479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8541961-B711-43BD-BBF6-9EE6A9C320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5A77D366-92E9-48BF-A484-3CA85124F3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842C09F-B60B-4E98-B9B5-44A995E8748B}"/>
              </a:ext>
            </a:extLst>
          </p:cNvPr>
          <p:cNvSpPr>
            <a:spLocks noGrp="1"/>
          </p:cNvSpPr>
          <p:nvPr>
            <p:ph type="dt" sz="half" idx="10"/>
          </p:nvPr>
        </p:nvSpPr>
        <p:spPr/>
        <p:txBody>
          <a:bodyPr/>
          <a:lstStyle/>
          <a:p>
            <a:fld id="{F3B60728-D361-46E9-ADB1-9FF37668BAE6}" type="datetimeFigureOut">
              <a:rPr lang="en-US" smtClean="0"/>
              <a:t>1/27/22</a:t>
            </a:fld>
            <a:endParaRPr lang="en-US"/>
          </a:p>
        </p:txBody>
      </p:sp>
      <p:sp>
        <p:nvSpPr>
          <p:cNvPr id="6" name="Footer Placeholder 5">
            <a:extLst>
              <a:ext uri="{FF2B5EF4-FFF2-40B4-BE49-F238E27FC236}">
                <a16:creationId xmlns:a16="http://schemas.microsoft.com/office/drawing/2014/main" id="{AEB2D169-8570-46A2-A75C-3DF72BF586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FC838B-98B1-47F8-B324-107D85F50339}"/>
              </a:ext>
            </a:extLst>
          </p:cNvPr>
          <p:cNvSpPr>
            <a:spLocks noGrp="1"/>
          </p:cNvSpPr>
          <p:nvPr>
            <p:ph type="sldNum" sz="quarter" idx="12"/>
          </p:nvPr>
        </p:nvSpPr>
        <p:spPr/>
        <p:txBody>
          <a:bodyPr/>
          <a:lstStyle/>
          <a:p>
            <a:fld id="{EC93AA61-6CA5-4CC1-B3FE-AB17A823C530}" type="slidenum">
              <a:rPr lang="en-US" smtClean="0"/>
              <a:t>‹#›</a:t>
            </a:fld>
            <a:endParaRPr lang="en-US"/>
          </a:p>
        </p:txBody>
      </p:sp>
    </p:spTree>
    <p:extLst>
      <p:ext uri="{BB962C8B-B14F-4D97-AF65-F5344CB8AC3E}">
        <p14:creationId xmlns:p14="http://schemas.microsoft.com/office/powerpoint/2010/main" val="36507556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76314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2993464-4CE7-49AE-AD11-0F26C776CED5}"/>
              </a:ext>
            </a:extLst>
          </p:cNvPr>
          <p:cNvSpPr>
            <a:spLocks noGrp="1"/>
          </p:cNvSpPr>
          <p:nvPr>
            <p:ph type="body" sz="quarter" idx="10"/>
          </p:nvPr>
        </p:nvSpPr>
        <p:spPr>
          <a:xfrm>
            <a:off x="584201" y="2436000"/>
            <a:ext cx="4467634" cy="307777"/>
          </a:xfrm>
        </p:spPr>
        <p:txBody>
          <a:bodyPr/>
          <a:lstStyle>
            <a:lvl1pPr marL="0" indent="0">
              <a:spcBef>
                <a:spcPts val="600"/>
              </a:spcBef>
              <a:spcAft>
                <a:spcPts val="600"/>
              </a:spcAft>
              <a:buNone/>
              <a:defRPr sz="2000"/>
            </a:lvl1pPr>
            <a:lvl2pPr marL="0" indent="0">
              <a:spcAft>
                <a:spcPts val="600"/>
              </a:spcAft>
              <a:buNone/>
              <a:defRPr/>
            </a:lvl2pPr>
            <a:lvl3pPr marL="0" indent="0">
              <a:spcAft>
                <a:spcPts val="600"/>
              </a:spcAft>
              <a:buNone/>
              <a:defRPr/>
            </a:lvl3pPr>
            <a:lvl4pPr marL="0" indent="0">
              <a:spcAft>
                <a:spcPts val="600"/>
              </a:spcAft>
              <a:buNone/>
              <a:defRPr/>
            </a:lvl4pPr>
            <a:lvl5pPr marL="0" indent="0">
              <a:spcAft>
                <a:spcPts val="600"/>
              </a:spcAft>
              <a:buNone/>
              <a:defRPr/>
            </a:lvl5pPr>
          </a:lstStyle>
          <a:p>
            <a:pPr lvl="0"/>
            <a:r>
              <a:rPr lang="en-US"/>
              <a:t>Click to edit Master text styles</a:t>
            </a:r>
          </a:p>
        </p:txBody>
      </p:sp>
    </p:spTree>
    <p:extLst>
      <p:ext uri="{BB962C8B-B14F-4D97-AF65-F5344CB8AC3E}">
        <p14:creationId xmlns:p14="http://schemas.microsoft.com/office/powerpoint/2010/main" val="14767976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2993464-4CE7-49AE-AD11-0F26C776CED5}"/>
              </a:ext>
            </a:extLst>
          </p:cNvPr>
          <p:cNvSpPr>
            <a:spLocks noGrp="1"/>
          </p:cNvSpPr>
          <p:nvPr>
            <p:ph type="body" sz="quarter" idx="10"/>
          </p:nvPr>
        </p:nvSpPr>
        <p:spPr>
          <a:xfrm>
            <a:off x="584201" y="2436000"/>
            <a:ext cx="4467634" cy="307777"/>
          </a:xfrm>
        </p:spPr>
        <p:txBody>
          <a:bodyPr/>
          <a:lstStyle>
            <a:lvl1pPr marL="0" indent="0">
              <a:spcBef>
                <a:spcPts val="600"/>
              </a:spcBef>
              <a:spcAft>
                <a:spcPts val="600"/>
              </a:spcAft>
              <a:buNone/>
              <a:defRPr sz="2000"/>
            </a:lvl1pPr>
            <a:lvl2pPr marL="0" indent="0">
              <a:spcAft>
                <a:spcPts val="600"/>
              </a:spcAft>
              <a:buNone/>
              <a:defRPr/>
            </a:lvl2pPr>
            <a:lvl3pPr marL="0" indent="0">
              <a:spcAft>
                <a:spcPts val="600"/>
              </a:spcAft>
              <a:buNone/>
              <a:defRPr/>
            </a:lvl3pPr>
            <a:lvl4pPr marL="0" indent="0">
              <a:spcAft>
                <a:spcPts val="600"/>
              </a:spcAft>
              <a:buNone/>
              <a:defRPr/>
            </a:lvl4pPr>
            <a:lvl5pPr marL="0" indent="0">
              <a:spcAft>
                <a:spcPts val="600"/>
              </a:spcAft>
              <a:buNone/>
              <a:defRPr/>
            </a:lvl5pPr>
          </a:lstStyle>
          <a:p>
            <a:pPr lvl="0"/>
            <a:r>
              <a:rPr lang="en-US"/>
              <a:t>Click to edit Master text styles</a:t>
            </a:r>
          </a:p>
        </p:txBody>
      </p:sp>
    </p:spTree>
    <p:extLst>
      <p:ext uri="{BB962C8B-B14F-4D97-AF65-F5344CB8AC3E}">
        <p14:creationId xmlns:p14="http://schemas.microsoft.com/office/powerpoint/2010/main" val="813102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64" presetClass="path" presetSubtype="0" decel="100000" fill="hold" grpId="1" nodeType="withEffect">
                                  <p:stCondLst>
                                    <p:cond delay="0"/>
                                  </p:stCondLst>
                                  <p:childTnLst>
                                    <p:animMotion origin="layout" path="M -8.33333E-7 0.04723 L -8.33333E-7 -4.81481E-6 " pathEditMode="relative" rAng="0" ptsTypes="AA">
                                      <p:cBhvr>
                                        <p:cTn id="9" dur="600" fill="hold"/>
                                        <p:tgtEl>
                                          <p:spTgt spid="7">
                                            <p:txEl>
                                              <p:pRg st="0" end="0"/>
                                            </p:txEl>
                                          </p:spTgt>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4" presetClass="path" presetSubtype="0" decel="100000" fill="hold" nodeType="withEffect">
                  <p:stCondLst>
                    <p:cond delay="0"/>
                  </p:stCondLst>
                  <p:childTnLst>
                    <p:animMotion origin="layout" path="M -8.33333E-7 0.04723 L -8.33333E-7 -4.81481E-6 " pathEditMode="relative" rAng="0" ptsTypes="AA">
                      <p:cBhvr>
                        <p:cTn dur="600" fill="hold"/>
                        <p:tgtEl>
                          <p:spTgt spid="7"/>
                        </p:tgtEl>
                        <p:attrNameLst>
                          <p:attrName>ppt_x</p:attrName>
                          <p:attrName>ppt_y</p:attrName>
                        </p:attrNameLst>
                      </p:cBhvr>
                      <p:rCtr x="0" y="-2361"/>
                    </p:animMotion>
                  </p:childTnLst>
                </p:cTn>
              </p:par>
            </p:tnLst>
          </p:tmpl>
        </p:tmplLst>
      </p:bldP>
    </p:bldLst>
  </p:timing>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2993464-4CE7-49AE-AD11-0F26C776CED5}"/>
              </a:ext>
            </a:extLst>
          </p:cNvPr>
          <p:cNvSpPr>
            <a:spLocks noGrp="1"/>
          </p:cNvSpPr>
          <p:nvPr>
            <p:ph type="body" sz="quarter" idx="10"/>
          </p:nvPr>
        </p:nvSpPr>
        <p:spPr>
          <a:xfrm>
            <a:off x="6096000" y="2436001"/>
            <a:ext cx="4858871" cy="683717"/>
          </a:xfrm>
        </p:spPr>
        <p:txBody>
          <a:bodyPr/>
          <a:lstStyle>
            <a:lvl1pPr marL="0" indent="0">
              <a:spcBef>
                <a:spcPts val="600"/>
              </a:spcBef>
              <a:spcAft>
                <a:spcPts val="600"/>
              </a:spcAft>
              <a:buNone/>
              <a:defRPr sz="2000"/>
            </a:lvl1pPr>
            <a:lvl2pPr marL="0" indent="0">
              <a:spcAft>
                <a:spcPts val="600"/>
              </a:spcAft>
              <a:buNone/>
              <a:defRPr/>
            </a:lvl2pPr>
            <a:lvl3pPr marL="0" indent="0">
              <a:spcAft>
                <a:spcPts val="600"/>
              </a:spcAft>
              <a:buNone/>
              <a:defRPr/>
            </a:lvl3pPr>
            <a:lvl4pPr marL="0" indent="0">
              <a:spcAft>
                <a:spcPts val="600"/>
              </a:spcAft>
              <a:buNone/>
              <a:defRPr/>
            </a:lvl4pPr>
            <a:lvl5pPr marL="0" indent="0">
              <a:spcAft>
                <a:spcPts val="600"/>
              </a:spcAft>
              <a:buNone/>
              <a:defRPr/>
            </a:lvl5pPr>
          </a:lstStyle>
          <a:p>
            <a:pPr lvl="0"/>
            <a:r>
              <a:rPr lang="en-US"/>
              <a:t>Click to edit Master text styles</a:t>
            </a:r>
          </a:p>
        </p:txBody>
      </p:sp>
    </p:spTree>
    <p:extLst>
      <p:ext uri="{BB962C8B-B14F-4D97-AF65-F5344CB8AC3E}">
        <p14:creationId xmlns:p14="http://schemas.microsoft.com/office/powerpoint/2010/main" val="1350325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64" presetClass="path" presetSubtype="0" decel="100000" fill="hold" grpId="1" nodeType="withEffect">
                                  <p:stCondLst>
                                    <p:cond delay="0"/>
                                  </p:stCondLst>
                                  <p:childTnLst>
                                    <p:animMotion origin="layout" path="M -4.16667E-6 0.04908 L -4.16667E-6 -4.81481E-6 " pathEditMode="relative" rAng="0" ptsTypes="AA">
                                      <p:cBhvr>
                                        <p:cTn id="9" dur="600" fill="hold"/>
                                        <p:tgtEl>
                                          <p:spTgt spid="7">
                                            <p:txEl>
                                              <p:pRg st="0" end="0"/>
                                            </p:txEl>
                                          </p:spTgt>
                                        </p:tgtEl>
                                        <p:attrNameLst>
                                          <p:attrName>ppt_x</p:attrName>
                                          <p:attrName>ppt_y</p:attrName>
                                        </p:attrNameLst>
                                      </p:cBhvr>
                                      <p:rCtr x="0" y="-2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4" presetClass="path" presetSubtype="0" decel="100000" fill="hold" nodeType="withEffect">
                  <p:stCondLst>
                    <p:cond delay="0"/>
                  </p:stCondLst>
                  <p:childTnLst>
                    <p:animMotion origin="layout" path="M -4.16667E-6 0.04908 L -4.16667E-6 -4.81481E-6 " pathEditMode="relative" rAng="0" ptsTypes="AA">
                      <p:cBhvr>
                        <p:cTn dur="600" fill="hold"/>
                        <p:tgtEl>
                          <p:spTgt spid="7"/>
                        </p:tgtEl>
                        <p:attrNameLst>
                          <p:attrName>ppt_x</p:attrName>
                          <p:attrName>ppt_y</p:attrName>
                        </p:attrNameLst>
                      </p:cBhvr>
                      <p:rCtr x="0" y="-2454"/>
                    </p:animMotion>
                  </p:childTnLst>
                </p:cTn>
              </p:par>
            </p:tnLst>
          </p:tmpl>
        </p:tmplLst>
      </p:bldP>
    </p:bldLst>
  </p:timing>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42905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757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6DD33F7-892E-4B46-9F64-CD9C6F28F794}"/>
              </a:ext>
            </a:extLst>
          </p:cNvPr>
          <p:cNvSpPr>
            <a:spLocks noGrp="1"/>
          </p:cNvSpPr>
          <p:nvPr>
            <p:ph type="pic" sz="quarter" idx="11"/>
          </p:nvPr>
        </p:nvSpPr>
        <p:spPr>
          <a:xfrm>
            <a:off x="6892925" y="0"/>
            <a:ext cx="5299075" cy="6858000"/>
          </a:xfrm>
        </p:spPr>
        <p:txBody>
          <a:bodyPr/>
          <a:lstStyle/>
          <a:p>
            <a:endParaRPr lang="en-US"/>
          </a:p>
        </p:txBody>
      </p:sp>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6304662" cy="1612493"/>
          </a:xfrm>
        </p:spPr>
        <p:txBody>
          <a:bodyPr/>
          <a:lstStyle>
            <a:lvl1pPr marL="0" indent="0">
              <a:spcBef>
                <a:spcPts val="1800"/>
              </a:spcBef>
              <a:buNone/>
              <a:defRPr>
                <a:solidFill>
                  <a:schemeClr val="accent1">
                    <a:lumMod val="60000"/>
                    <a:lumOff val="40000"/>
                  </a:schemeClr>
                </a:solidFill>
              </a:defRPr>
            </a:lvl1pPr>
            <a:lvl2pPr marL="228532" indent="0">
              <a:buNone/>
              <a:defRPr/>
            </a:lvl2pPr>
            <a:lvl3pPr marL="457063" indent="0">
              <a:buNone/>
              <a:defRPr/>
            </a:lvl3pPr>
            <a:lvl4pPr marL="661789" indent="0">
              <a:buNone/>
              <a:defRPr/>
            </a:lvl4pPr>
            <a:lvl5pPr marL="85540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22C8A44-CBEE-46F1-A30F-5DD1C6BA9717}"/>
              </a:ext>
            </a:extLst>
          </p:cNvPr>
          <p:cNvSpPr>
            <a:spLocks noGrp="1"/>
          </p:cNvSpPr>
          <p:nvPr>
            <p:ph type="title"/>
          </p:nvPr>
        </p:nvSpPr>
        <p:spPr>
          <a:xfrm>
            <a:off x="588263" y="457200"/>
            <a:ext cx="11018520"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5855575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223B70-8DF5-44D1-AFC8-0C55BE7F148C}"/>
              </a:ext>
            </a:extLst>
          </p:cNvPr>
          <p:cNvSpPr>
            <a:spLocks noGrp="1"/>
          </p:cNvSpPr>
          <p:nvPr>
            <p:ph type="title"/>
          </p:nvPr>
        </p:nvSpPr>
        <p:spPr>
          <a:xfrm>
            <a:off x="5951538" y="457200"/>
            <a:ext cx="5655244" cy="492443"/>
          </a:xfrm>
        </p:spPr>
        <p:txBody>
          <a:bodyPr/>
          <a:lstStyle>
            <a:lvl1pPr algn="l">
              <a:defRPr>
                <a:solidFill>
                  <a:schemeClr val="accent1">
                    <a:lumMod val="60000"/>
                    <a:lumOff val="40000"/>
                  </a:schemeClr>
                </a:solidFill>
              </a:defRPr>
            </a:lvl1pPr>
          </a:lstStyle>
          <a:p>
            <a:r>
              <a:rPr lang="en-US"/>
              <a:t>Click to edit Master title style</a:t>
            </a:r>
          </a:p>
        </p:txBody>
      </p:sp>
      <p:sp>
        <p:nvSpPr>
          <p:cNvPr id="5" name="Picture Placeholder 4">
            <a:extLst>
              <a:ext uri="{FF2B5EF4-FFF2-40B4-BE49-F238E27FC236}">
                <a16:creationId xmlns:a16="http://schemas.microsoft.com/office/drawing/2014/main" id="{C6DD33F7-892E-4B46-9F64-CD9C6F28F794}"/>
              </a:ext>
            </a:extLst>
          </p:cNvPr>
          <p:cNvSpPr>
            <a:spLocks noGrp="1"/>
          </p:cNvSpPr>
          <p:nvPr>
            <p:ph type="pic" sz="quarter" idx="11"/>
          </p:nvPr>
        </p:nvSpPr>
        <p:spPr>
          <a:xfrm>
            <a:off x="0" y="0"/>
            <a:ext cx="5299075" cy="6858000"/>
          </a:xfrm>
        </p:spPr>
        <p:txBody>
          <a:bodyPr/>
          <a:lstStyle/>
          <a:p>
            <a:endParaRPr lang="en-US"/>
          </a:p>
        </p:txBody>
      </p:sp>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951538" y="1436688"/>
            <a:ext cx="5862637" cy="4832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93510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7470926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146423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5AF0-6FBD-4695-ACE9-5F29E9DE4998}"/>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E1E7A76-E19D-476C-AA7F-FF32229B50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8F8BCA-BCEC-4C27-9D51-A0C5E76E3B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6C99EBB-6568-41B9-996A-74A24A3A49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E69D45-C72C-4CE4-BE97-EB2588683A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4154E2A-9B22-41D3-BBAA-C8BEBC40723F}"/>
              </a:ext>
            </a:extLst>
          </p:cNvPr>
          <p:cNvSpPr>
            <a:spLocks noGrp="1"/>
          </p:cNvSpPr>
          <p:nvPr>
            <p:ph type="dt" sz="half" idx="10"/>
          </p:nvPr>
        </p:nvSpPr>
        <p:spPr/>
        <p:txBody>
          <a:bodyPr/>
          <a:lstStyle/>
          <a:p>
            <a:fld id="{F3B60728-D361-46E9-ADB1-9FF37668BAE6}" type="datetimeFigureOut">
              <a:rPr lang="en-US" smtClean="0"/>
              <a:t>1/27/22</a:t>
            </a:fld>
            <a:endParaRPr lang="en-US"/>
          </a:p>
        </p:txBody>
      </p:sp>
      <p:sp>
        <p:nvSpPr>
          <p:cNvPr id="8" name="Footer Placeholder 7">
            <a:extLst>
              <a:ext uri="{FF2B5EF4-FFF2-40B4-BE49-F238E27FC236}">
                <a16:creationId xmlns:a16="http://schemas.microsoft.com/office/drawing/2014/main" id="{B520BE02-6B4A-4CAE-B00C-B044386F72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FD2421-174C-4FD1-B790-F6E4B7EBD63C}"/>
              </a:ext>
            </a:extLst>
          </p:cNvPr>
          <p:cNvSpPr>
            <a:spLocks noGrp="1"/>
          </p:cNvSpPr>
          <p:nvPr>
            <p:ph type="sldNum" sz="quarter" idx="12"/>
          </p:nvPr>
        </p:nvSpPr>
        <p:spPr/>
        <p:txBody>
          <a:bodyPr/>
          <a:lstStyle/>
          <a:p>
            <a:fld id="{EC93AA61-6CA5-4CC1-B3FE-AB17A823C530}" type="slidenum">
              <a:rPr lang="en-US" smtClean="0"/>
              <a:t>‹#›</a:t>
            </a:fld>
            <a:endParaRPr lang="en-US"/>
          </a:p>
        </p:txBody>
      </p:sp>
    </p:spTree>
    <p:extLst>
      <p:ext uri="{BB962C8B-B14F-4D97-AF65-F5344CB8AC3E}">
        <p14:creationId xmlns:p14="http://schemas.microsoft.com/office/powerpoint/2010/main" val="13455459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22586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1515035" y="3429000"/>
            <a:ext cx="9152965" cy="2029939"/>
          </a:xfrm>
          <a:noFill/>
        </p:spPr>
        <p:txBody>
          <a:bodyPr vert="horz" wrap="square" lIns="0" tIns="0" rIns="0" bIns="0" rtlCol="0" anchor="t" anchorCtr="0">
            <a:noAutofit/>
          </a:bodyPr>
          <a:lstStyle>
            <a:lvl1pPr algn="ctr">
              <a:lnSpc>
                <a:spcPct val="90000"/>
              </a:lnSpc>
              <a:defRPr lang="en-US" sz="4000" spc="30"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31739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584892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138B-812C-4AE5-8E0D-7F2401130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410AD-45D8-4D39-B669-C9CB9B02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EEAA1-B0CE-4D77-A850-D9A87D90D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A7B72-DBB1-4AA1-9012-2AE9681A2AF0}"/>
              </a:ext>
            </a:extLst>
          </p:cNvPr>
          <p:cNvSpPr>
            <a:spLocks noGrp="1"/>
          </p:cNvSpPr>
          <p:nvPr>
            <p:ph type="dt" sz="half" idx="10"/>
          </p:nvPr>
        </p:nvSpPr>
        <p:spPr/>
        <p:txBody>
          <a:bodyPr/>
          <a:lstStyle/>
          <a:p>
            <a:fld id="{5E590772-D230-4A71-B0D4-E26AD6BE4A36}" type="datetimeFigureOut">
              <a:rPr lang="en-US" smtClean="0"/>
              <a:t>1/27/22</a:t>
            </a:fld>
            <a:endParaRPr lang="en-US"/>
          </a:p>
        </p:txBody>
      </p:sp>
      <p:sp>
        <p:nvSpPr>
          <p:cNvPr id="6" name="Footer Placeholder 5">
            <a:extLst>
              <a:ext uri="{FF2B5EF4-FFF2-40B4-BE49-F238E27FC236}">
                <a16:creationId xmlns:a16="http://schemas.microsoft.com/office/drawing/2014/main" id="{23A4EC6D-A116-4F5D-92CF-BE0B0F6B9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9E84-6821-4814-A5DA-B421FE337506}"/>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10472263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23647769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0263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2437745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5655375" cy="1107996"/>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10428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090585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3493349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75E9A-ACFF-474B-87AF-5787792CD10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BB76D22-F830-4C4E-9205-12272F6E5C9D}"/>
              </a:ext>
            </a:extLst>
          </p:cNvPr>
          <p:cNvSpPr>
            <a:spLocks noGrp="1"/>
          </p:cNvSpPr>
          <p:nvPr>
            <p:ph type="dt" sz="half" idx="10"/>
          </p:nvPr>
        </p:nvSpPr>
        <p:spPr/>
        <p:txBody>
          <a:bodyPr/>
          <a:lstStyle/>
          <a:p>
            <a:fld id="{F3B60728-D361-46E9-ADB1-9FF37668BAE6}" type="datetimeFigureOut">
              <a:rPr lang="en-US" smtClean="0"/>
              <a:t>1/27/22</a:t>
            </a:fld>
            <a:endParaRPr lang="en-US"/>
          </a:p>
        </p:txBody>
      </p:sp>
      <p:sp>
        <p:nvSpPr>
          <p:cNvPr id="4" name="Footer Placeholder 3">
            <a:extLst>
              <a:ext uri="{FF2B5EF4-FFF2-40B4-BE49-F238E27FC236}">
                <a16:creationId xmlns:a16="http://schemas.microsoft.com/office/drawing/2014/main" id="{06CE5FC6-5C74-44D5-AAB5-254370A7A5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9515FF-740D-4457-AC1D-2F0277B4C68F}"/>
              </a:ext>
            </a:extLst>
          </p:cNvPr>
          <p:cNvSpPr>
            <a:spLocks noGrp="1"/>
          </p:cNvSpPr>
          <p:nvPr>
            <p:ph type="sldNum" sz="quarter" idx="12"/>
          </p:nvPr>
        </p:nvSpPr>
        <p:spPr/>
        <p:txBody>
          <a:bodyPr/>
          <a:lstStyle/>
          <a:p>
            <a:fld id="{EC93AA61-6CA5-4CC1-B3FE-AB17A823C530}" type="slidenum">
              <a:rPr lang="en-US" smtClean="0"/>
              <a:t>‹#›</a:t>
            </a:fld>
            <a:endParaRPr lang="en-US"/>
          </a:p>
        </p:txBody>
      </p:sp>
    </p:spTree>
    <p:extLst>
      <p:ext uri="{BB962C8B-B14F-4D97-AF65-F5344CB8AC3E}">
        <p14:creationId xmlns:p14="http://schemas.microsoft.com/office/powerpoint/2010/main" val="12583099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42941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42290014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6433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27948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351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062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AFAD554-23FC-4F19-93F4-136C88A7E43A}"/>
              </a:ext>
            </a:extLst>
          </p:cNvPr>
          <p:cNvSpPr>
            <a:spLocks noGrp="1"/>
          </p:cNvSpPr>
          <p:nvPr>
            <p:ph type="body" sz="quarter" idx="10"/>
          </p:nvPr>
        </p:nvSpPr>
        <p:spPr>
          <a:xfrm>
            <a:off x="588963" y="157163"/>
            <a:ext cx="11014774" cy="300037"/>
          </a:xfrm>
        </p:spPr>
        <p:txBody>
          <a:bodyPr/>
          <a:lstStyle>
            <a:lvl1pPr marL="0" indent="0" algn="ctr">
              <a:buNone/>
              <a:defRPr lang="en-US" sz="1800" b="0" kern="1200" cap="none" spc="-50" baseline="0" dirty="0" smtClean="0">
                <a:ln w="3175">
                  <a:noFill/>
                </a:ln>
                <a:solidFill>
                  <a:schemeClr val="accent2"/>
                </a:solidFill>
                <a:effectLst/>
                <a:latin typeface="+mj-lt"/>
                <a:ea typeface="+mn-ea"/>
                <a:cs typeface="Segoe UI" pitchFamily="34" charset="0"/>
              </a:defRPr>
            </a:lvl1pPr>
            <a:lvl2pPr marL="228600" indent="0">
              <a:buNone/>
              <a:defRPr lang="en-US" sz="1800" b="0" kern="1200" cap="none" spc="-50" baseline="0" dirty="0" smtClean="0">
                <a:ln w="3175">
                  <a:noFill/>
                </a:ln>
                <a:solidFill>
                  <a:schemeClr val="accent2"/>
                </a:solidFill>
                <a:effectLst/>
                <a:latin typeface="+mj-lt"/>
                <a:ea typeface="+mn-ea"/>
                <a:cs typeface="Segoe UI" pitchFamily="34" charset="0"/>
              </a:defRPr>
            </a:lvl2pPr>
            <a:lvl3pPr marL="457200" indent="0">
              <a:buNone/>
              <a:defRPr lang="en-US" sz="1800" b="0" kern="1200" cap="none" spc="-50" baseline="0" dirty="0" smtClean="0">
                <a:ln w="3175">
                  <a:noFill/>
                </a:ln>
                <a:solidFill>
                  <a:schemeClr val="accent2"/>
                </a:solidFill>
                <a:effectLst/>
                <a:latin typeface="+mj-lt"/>
                <a:ea typeface="+mn-ea"/>
                <a:cs typeface="Segoe UI" pitchFamily="34" charset="0"/>
              </a:defRPr>
            </a:lvl3pPr>
            <a:lvl4pPr marL="661988" indent="0">
              <a:buNone/>
              <a:defRPr lang="en-US" sz="1800" b="0" kern="1200" cap="none" spc="-50" baseline="0" dirty="0" smtClean="0">
                <a:ln w="3175">
                  <a:noFill/>
                </a:ln>
                <a:solidFill>
                  <a:schemeClr val="accent2"/>
                </a:solidFill>
                <a:effectLst/>
                <a:latin typeface="+mj-lt"/>
                <a:ea typeface="+mn-ea"/>
                <a:cs typeface="Segoe UI" pitchFamily="34" charset="0"/>
              </a:defRPr>
            </a:lvl4pPr>
            <a:lvl5pPr marL="855663" indent="0">
              <a:buNone/>
              <a:defRPr lang="en-US" sz="1800" b="0" kern="1200" cap="none" spc="-50" baseline="0" dirty="0" smtClean="0">
                <a:ln w="3175">
                  <a:noFill/>
                </a:ln>
                <a:solidFill>
                  <a:schemeClr val="accent2"/>
                </a:solidFill>
                <a:effectLst/>
                <a:latin typeface="+mj-lt"/>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3120146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0490225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1515035" y="3429000"/>
            <a:ext cx="9152965" cy="2029939"/>
          </a:xfrm>
          <a:noFill/>
        </p:spPr>
        <p:txBody>
          <a:bodyPr vert="horz" wrap="square" lIns="0" tIns="0" rIns="0" bIns="0" rtlCol="0" anchor="t" anchorCtr="0">
            <a:noAutofit/>
          </a:bodyPr>
          <a:lstStyle>
            <a:lvl1pPr algn="ctr">
              <a:lnSpc>
                <a:spcPct val="90000"/>
              </a:lnSpc>
              <a:defRPr lang="en-US" sz="4000" spc="30"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77046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955109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3D07ED-1F0A-460E-8604-29569511A406}"/>
              </a:ext>
            </a:extLst>
          </p:cNvPr>
          <p:cNvSpPr>
            <a:spLocks noGrp="1"/>
          </p:cNvSpPr>
          <p:nvPr>
            <p:ph type="dt" sz="half" idx="10"/>
          </p:nvPr>
        </p:nvSpPr>
        <p:spPr/>
        <p:txBody>
          <a:bodyPr/>
          <a:lstStyle/>
          <a:p>
            <a:fld id="{F3B60728-D361-46E9-ADB1-9FF37668BAE6}" type="datetimeFigureOut">
              <a:rPr lang="en-US" smtClean="0"/>
              <a:t>1/27/22</a:t>
            </a:fld>
            <a:endParaRPr lang="en-US"/>
          </a:p>
        </p:txBody>
      </p:sp>
      <p:sp>
        <p:nvSpPr>
          <p:cNvPr id="3" name="Footer Placeholder 2">
            <a:extLst>
              <a:ext uri="{FF2B5EF4-FFF2-40B4-BE49-F238E27FC236}">
                <a16:creationId xmlns:a16="http://schemas.microsoft.com/office/drawing/2014/main" id="{413DE59E-3BD7-4139-8CE3-8D108CF754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989AE3-99D1-4218-A756-E2BD280E38D3}"/>
              </a:ext>
            </a:extLst>
          </p:cNvPr>
          <p:cNvSpPr>
            <a:spLocks noGrp="1"/>
          </p:cNvSpPr>
          <p:nvPr>
            <p:ph type="sldNum" sz="quarter" idx="12"/>
          </p:nvPr>
        </p:nvSpPr>
        <p:spPr/>
        <p:txBody>
          <a:bodyPr/>
          <a:lstStyle/>
          <a:p>
            <a:fld id="{EC93AA61-6CA5-4CC1-B3FE-AB17A823C530}" type="slidenum">
              <a:rPr lang="en-US" smtClean="0"/>
              <a:t>‹#›</a:t>
            </a:fld>
            <a:endParaRPr lang="en-US"/>
          </a:p>
        </p:txBody>
      </p:sp>
    </p:spTree>
    <p:extLst>
      <p:ext uri="{BB962C8B-B14F-4D97-AF65-F5344CB8AC3E}">
        <p14:creationId xmlns:p14="http://schemas.microsoft.com/office/powerpoint/2010/main" val="33117235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0644082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98325346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138B-812C-4AE5-8E0D-7F2401130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410AD-45D8-4D39-B669-C9CB9B02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EEAA1-B0CE-4D77-A850-D9A87D90D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A7B72-DBB1-4AA1-9012-2AE9681A2AF0}"/>
              </a:ext>
            </a:extLst>
          </p:cNvPr>
          <p:cNvSpPr>
            <a:spLocks noGrp="1"/>
          </p:cNvSpPr>
          <p:nvPr>
            <p:ph type="dt" sz="half" idx="10"/>
          </p:nvPr>
        </p:nvSpPr>
        <p:spPr/>
        <p:txBody>
          <a:bodyPr/>
          <a:lstStyle/>
          <a:p>
            <a:fld id="{5E590772-D230-4A71-B0D4-E26AD6BE4A36}" type="datetimeFigureOut">
              <a:rPr lang="en-US" smtClean="0"/>
              <a:t>1/27/22</a:t>
            </a:fld>
            <a:endParaRPr lang="en-US"/>
          </a:p>
        </p:txBody>
      </p:sp>
      <p:sp>
        <p:nvSpPr>
          <p:cNvPr id="6" name="Footer Placeholder 5">
            <a:extLst>
              <a:ext uri="{FF2B5EF4-FFF2-40B4-BE49-F238E27FC236}">
                <a16:creationId xmlns:a16="http://schemas.microsoft.com/office/drawing/2014/main" id="{23A4EC6D-A116-4F5D-92CF-BE0B0F6B9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9E84-6821-4814-A5DA-B421FE337506}"/>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1695731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7520299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2679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0729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6390030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52696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3B9E-0468-4594-9AF8-9D24C15C3063}"/>
              </a:ext>
            </a:extLst>
          </p:cNvPr>
          <p:cNvSpPr>
            <a:spLocks noGrp="1"/>
          </p:cNvSpPr>
          <p:nvPr>
            <p:ph type="title"/>
          </p:nvPr>
        </p:nvSpPr>
        <p:spPr>
          <a:xfrm>
            <a:off x="584200" y="3059667"/>
            <a:ext cx="3059752" cy="738664"/>
          </a:xfrm>
        </p:spPr>
        <p:txBody>
          <a:bodyPr anchor="b"/>
          <a:lstStyle>
            <a:lvl1pPr>
              <a:defRPr sz="4800">
                <a:gradFill flip="none" rotWithShape="1">
                  <a:gsLst>
                    <a:gs pos="100000">
                      <a:schemeClr val="accent2"/>
                    </a:gs>
                    <a:gs pos="0">
                      <a:schemeClr val="accent1"/>
                    </a:gs>
                  </a:gsLst>
                  <a:lin ang="0" scaled="1"/>
                  <a:tileRect/>
                </a:gradFill>
              </a:defRPr>
            </a:lvl1pPr>
          </a:lstStyle>
          <a:p>
            <a:r>
              <a:rPr lang="en-US"/>
              <a:t>Click to</a:t>
            </a:r>
          </a:p>
        </p:txBody>
      </p:sp>
      <p:sp>
        <p:nvSpPr>
          <p:cNvPr id="3" name="Text Placeholder 3">
            <a:extLst>
              <a:ext uri="{FF2B5EF4-FFF2-40B4-BE49-F238E27FC236}">
                <a16:creationId xmlns:a16="http://schemas.microsoft.com/office/drawing/2014/main" id="{14B74A9B-06CF-4243-9A86-53D4C481B47A}"/>
              </a:ext>
            </a:extLst>
          </p:cNvPr>
          <p:cNvSpPr>
            <a:spLocks noGrp="1"/>
          </p:cNvSpPr>
          <p:nvPr>
            <p:ph type="body" sz="quarter" idx="10"/>
          </p:nvPr>
        </p:nvSpPr>
        <p:spPr>
          <a:xfrm>
            <a:off x="4653887" y="2279454"/>
            <a:ext cx="6455879" cy="2299091"/>
          </a:xfrm>
        </p:spPr>
        <p:txBody>
          <a:bodyPr anchor="ctr"/>
          <a:lstStyle>
            <a:lvl1pPr marL="0" indent="0">
              <a:spcBef>
                <a:spcPts val="600"/>
              </a:spcBef>
              <a:spcAft>
                <a:spcPts val="600"/>
              </a:spcAft>
              <a:buNone/>
              <a:defRPr sz="2400">
                <a:solidFill>
                  <a:schemeClr val="accent2"/>
                </a:solidFill>
                <a:latin typeface="+mj-lt"/>
              </a:defRPr>
            </a:lvl1pPr>
            <a:lvl2pPr marL="0" indent="0">
              <a:spcBef>
                <a:spcPts val="600"/>
              </a:spcBef>
              <a:spcAft>
                <a:spcPts val="600"/>
              </a:spcAft>
              <a:buNone/>
              <a:defRPr sz="2400" b="0">
                <a:solidFill>
                  <a:schemeClr val="tx1"/>
                </a:solidFill>
              </a:defRPr>
            </a:lvl2pPr>
            <a:lvl3pPr marL="0" indent="0">
              <a:spcBef>
                <a:spcPts val="2400"/>
              </a:spcBef>
              <a:buNone/>
              <a:defRPr lang="en-US" sz="2400" kern="1200" spc="0" baseline="0" dirty="0">
                <a:solidFill>
                  <a:schemeClr val="tx1"/>
                </a:solidFill>
                <a:latin typeface="+mj-lt"/>
                <a:ea typeface="+mn-ea"/>
                <a:cs typeface="Segoe UI" panose="020B0502040204020203" pitchFamily="34" charset="0"/>
              </a:defRPr>
            </a:lvl3pPr>
            <a:lvl4pPr marL="0" indent="0">
              <a:buNone/>
              <a:defRPr sz="1600"/>
            </a:lvl4pPr>
            <a:lvl5pPr marL="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2501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04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1594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1F39C-2797-4393-87B5-5955A703CD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970DFEE-CBBA-4DE5-820D-D88EAAFA22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71F78F0-03F4-4EF7-A99D-38337D41F4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D3DDCC-0DE0-442B-817E-16078BA32482}"/>
              </a:ext>
            </a:extLst>
          </p:cNvPr>
          <p:cNvSpPr>
            <a:spLocks noGrp="1"/>
          </p:cNvSpPr>
          <p:nvPr>
            <p:ph type="dt" sz="half" idx="10"/>
          </p:nvPr>
        </p:nvSpPr>
        <p:spPr/>
        <p:txBody>
          <a:bodyPr/>
          <a:lstStyle/>
          <a:p>
            <a:fld id="{F3B60728-D361-46E9-ADB1-9FF37668BAE6}" type="datetimeFigureOut">
              <a:rPr lang="en-US" smtClean="0"/>
              <a:t>1/27/22</a:t>
            </a:fld>
            <a:endParaRPr lang="en-US"/>
          </a:p>
        </p:txBody>
      </p:sp>
      <p:sp>
        <p:nvSpPr>
          <p:cNvPr id="6" name="Footer Placeholder 5">
            <a:extLst>
              <a:ext uri="{FF2B5EF4-FFF2-40B4-BE49-F238E27FC236}">
                <a16:creationId xmlns:a16="http://schemas.microsoft.com/office/drawing/2014/main" id="{8E416B5C-FD37-4A66-91F4-C7FCF8F253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FF73FD-D5DC-4155-83E2-E59C568DF58F}"/>
              </a:ext>
            </a:extLst>
          </p:cNvPr>
          <p:cNvSpPr>
            <a:spLocks noGrp="1"/>
          </p:cNvSpPr>
          <p:nvPr>
            <p:ph type="sldNum" sz="quarter" idx="12"/>
          </p:nvPr>
        </p:nvSpPr>
        <p:spPr/>
        <p:txBody>
          <a:bodyPr/>
          <a:lstStyle/>
          <a:p>
            <a:fld id="{EC93AA61-6CA5-4CC1-B3FE-AB17A823C530}" type="slidenum">
              <a:rPr lang="en-US" smtClean="0"/>
              <a:t>‹#›</a:t>
            </a:fld>
            <a:endParaRPr lang="en-US"/>
          </a:p>
        </p:txBody>
      </p:sp>
    </p:spTree>
    <p:extLst>
      <p:ext uri="{BB962C8B-B14F-4D97-AF65-F5344CB8AC3E}">
        <p14:creationId xmlns:p14="http://schemas.microsoft.com/office/powerpoint/2010/main" val="339817312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4884703"/>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5621301"/>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668364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317261"/>
            <a:ext cx="3757091" cy="492443"/>
          </a:xfrm>
        </p:spPr>
        <p:txBody>
          <a:bodyPr/>
          <a:lstStyle>
            <a:lvl1pPr algn="l">
              <a:defRPr>
                <a:solidFill>
                  <a:schemeClr val="tx2"/>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3" y="2809704"/>
            <a:ext cx="3805237" cy="2037481"/>
          </a:xfrm>
        </p:spPr>
        <p:txBody>
          <a:bodyPr/>
          <a:lstStyle>
            <a:lvl1pPr>
              <a:defRPr sz="2400">
                <a:solidFill>
                  <a:schemeClr val="accent1">
                    <a:lumMod val="60000"/>
                    <a:lumOff val="40000"/>
                  </a:schemeClr>
                </a:solidFill>
              </a:defRPr>
            </a:lvl1pPr>
            <a:lvl2pPr>
              <a:defRPr sz="18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99185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51C32F7-9AA9-4F09-85EA-3F51E996B5E7}"/>
              </a:ext>
            </a:extLst>
          </p:cNvPr>
          <p:cNvSpPr>
            <a:spLocks noGrp="1"/>
          </p:cNvSpPr>
          <p:nvPr>
            <p:ph type="pic" sz="quarter" idx="10"/>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317261"/>
            <a:ext cx="3757091" cy="492443"/>
          </a:xfrm>
        </p:spPr>
        <p:txBody>
          <a:bodyPr/>
          <a:lstStyle>
            <a:lvl1pPr algn="l">
              <a:defRPr>
                <a:solidFill>
                  <a:schemeClr val="accent3">
                    <a:lumMod val="75000"/>
                  </a:schemeClr>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3" y="2809704"/>
            <a:ext cx="3805237" cy="2037481"/>
          </a:xfrm>
        </p:spPr>
        <p:txBody>
          <a:bodyPr/>
          <a:lstStyle>
            <a:lvl1pPr>
              <a:defRPr sz="2400">
                <a:solidFill>
                  <a:schemeClr val="accent3">
                    <a:lumMod val="75000"/>
                  </a:schemeClr>
                </a:solidFill>
              </a:defRPr>
            </a:lvl1pPr>
            <a:lvl2pPr>
              <a:defRPr sz="1800">
                <a:solidFill>
                  <a:schemeClr val="accent3">
                    <a:lumMod val="75000"/>
                  </a:schemeClr>
                </a:solidFill>
              </a:defRPr>
            </a:lvl2pPr>
            <a:lvl3pPr>
              <a:defRPr sz="1400">
                <a:solidFill>
                  <a:schemeClr val="accent3">
                    <a:lumMod val="75000"/>
                  </a:schemeClr>
                </a:solidFill>
              </a:defRPr>
            </a:lvl3pPr>
            <a:lvl4pPr>
              <a:defRPr sz="1200">
                <a:solidFill>
                  <a:schemeClr val="accent3">
                    <a:lumMod val="75000"/>
                  </a:schemeClr>
                </a:solidFill>
              </a:defRPr>
            </a:lvl4pPr>
            <a:lvl5pPr>
              <a:defRPr sz="1200">
                <a:solidFill>
                  <a:schemeClr val="accent3">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768325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51C32F7-9AA9-4F09-85EA-3F51E996B5E7}"/>
              </a:ext>
            </a:extLst>
          </p:cNvPr>
          <p:cNvSpPr>
            <a:spLocks noGrp="1"/>
          </p:cNvSpPr>
          <p:nvPr>
            <p:ph type="pic" sz="quarter" idx="10"/>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7343905" y="2317261"/>
            <a:ext cx="3757091" cy="492443"/>
          </a:xfrm>
        </p:spPr>
        <p:txBody>
          <a:bodyPr/>
          <a:lstStyle>
            <a:lvl1pPr algn="l">
              <a:defRPr>
                <a:solidFill>
                  <a:schemeClr val="accent3">
                    <a:lumMod val="75000"/>
                  </a:schemeClr>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7343905" y="2809704"/>
            <a:ext cx="3805237" cy="2037481"/>
          </a:xfrm>
        </p:spPr>
        <p:txBody>
          <a:bodyPr/>
          <a:lstStyle>
            <a:lvl1pPr>
              <a:defRPr sz="2400">
                <a:solidFill>
                  <a:schemeClr val="accent3">
                    <a:lumMod val="75000"/>
                  </a:schemeClr>
                </a:solidFill>
              </a:defRPr>
            </a:lvl1pPr>
            <a:lvl2pPr>
              <a:defRPr sz="1800">
                <a:solidFill>
                  <a:schemeClr val="accent3">
                    <a:lumMod val="75000"/>
                  </a:schemeClr>
                </a:solidFill>
              </a:defRPr>
            </a:lvl2pPr>
            <a:lvl3pPr>
              <a:defRPr sz="1400">
                <a:solidFill>
                  <a:schemeClr val="accent3">
                    <a:lumMod val="75000"/>
                  </a:schemeClr>
                </a:solidFill>
              </a:defRPr>
            </a:lvl3pPr>
            <a:lvl4pPr>
              <a:defRPr sz="1200">
                <a:solidFill>
                  <a:schemeClr val="accent3">
                    <a:lumMod val="75000"/>
                  </a:schemeClr>
                </a:solidFill>
              </a:defRPr>
            </a:lvl4pPr>
            <a:lvl5pPr>
              <a:defRPr sz="1200">
                <a:solidFill>
                  <a:schemeClr val="accent3">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054316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2876744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61190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98D5327-EF3F-4924-80C2-018E0C84B99B}"/>
              </a:ext>
            </a:extLst>
          </p:cNvPr>
          <p:cNvSpPr>
            <a:spLocks noGrp="1"/>
          </p:cNvSpPr>
          <p:nvPr>
            <p:ph type="pic" sz="quarter" idx="10"/>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1277272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967695"/>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4" name="Title 3">
            <a:extLst>
              <a:ext uri="{FF2B5EF4-FFF2-40B4-BE49-F238E27FC236}">
                <a16:creationId xmlns:a16="http://schemas.microsoft.com/office/drawing/2014/main" id="{4997F61F-2ABF-415A-A24F-299F0959992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8645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223B70-8DF5-44D1-AFC8-0C55BE7F148C}"/>
              </a:ext>
            </a:extLst>
          </p:cNvPr>
          <p:cNvSpPr>
            <a:spLocks noGrp="1"/>
          </p:cNvSpPr>
          <p:nvPr>
            <p:ph type="title"/>
          </p:nvPr>
        </p:nvSpPr>
        <p:spPr>
          <a:xfrm>
            <a:off x="5951538" y="457200"/>
            <a:ext cx="5655244" cy="492443"/>
          </a:xfrm>
        </p:spPr>
        <p:txBody>
          <a:bodyPr/>
          <a:lstStyle>
            <a:lvl1pPr algn="l">
              <a:defRPr>
                <a:solidFill>
                  <a:schemeClr val="accent1">
                    <a:lumMod val="60000"/>
                    <a:lumOff val="40000"/>
                  </a:schemeClr>
                </a:solidFill>
              </a:defRPr>
            </a:lvl1pPr>
          </a:lstStyle>
          <a:p>
            <a:r>
              <a:rPr lang="en-US"/>
              <a:t>Click to edit Master title style</a:t>
            </a:r>
          </a:p>
        </p:txBody>
      </p:sp>
      <p:sp>
        <p:nvSpPr>
          <p:cNvPr id="5" name="Picture Placeholder 4">
            <a:extLst>
              <a:ext uri="{FF2B5EF4-FFF2-40B4-BE49-F238E27FC236}">
                <a16:creationId xmlns:a16="http://schemas.microsoft.com/office/drawing/2014/main" id="{C6DD33F7-892E-4B46-9F64-CD9C6F28F794}"/>
              </a:ext>
            </a:extLst>
          </p:cNvPr>
          <p:cNvSpPr>
            <a:spLocks noGrp="1"/>
          </p:cNvSpPr>
          <p:nvPr>
            <p:ph type="pic" sz="quarter" idx="11"/>
          </p:nvPr>
        </p:nvSpPr>
        <p:spPr>
          <a:xfrm>
            <a:off x="0" y="0"/>
            <a:ext cx="5299075" cy="6858000"/>
          </a:xfrm>
        </p:spPr>
        <p:txBody>
          <a:bodyPr/>
          <a:lstStyle/>
          <a:p>
            <a:endParaRPr lang="en-US"/>
          </a:p>
        </p:txBody>
      </p:sp>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951538" y="1436688"/>
            <a:ext cx="5862637" cy="4832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3315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37646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A3428-6A4F-4805-ACCE-8F7131DF0E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FB07156-00D5-4F1D-8968-180FFD2A4E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1A5D158E-33F2-4753-88AD-002B66DB97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26EA6-2352-4D09-9115-57E444A1DBE6}"/>
              </a:ext>
            </a:extLst>
          </p:cNvPr>
          <p:cNvSpPr>
            <a:spLocks noGrp="1"/>
          </p:cNvSpPr>
          <p:nvPr>
            <p:ph type="dt" sz="half" idx="10"/>
          </p:nvPr>
        </p:nvSpPr>
        <p:spPr/>
        <p:txBody>
          <a:bodyPr/>
          <a:lstStyle/>
          <a:p>
            <a:fld id="{F3B60728-D361-46E9-ADB1-9FF37668BAE6}" type="datetimeFigureOut">
              <a:rPr lang="en-US" smtClean="0"/>
              <a:t>1/27/22</a:t>
            </a:fld>
            <a:endParaRPr lang="en-US"/>
          </a:p>
        </p:txBody>
      </p:sp>
      <p:sp>
        <p:nvSpPr>
          <p:cNvPr id="6" name="Footer Placeholder 5">
            <a:extLst>
              <a:ext uri="{FF2B5EF4-FFF2-40B4-BE49-F238E27FC236}">
                <a16:creationId xmlns:a16="http://schemas.microsoft.com/office/drawing/2014/main" id="{418E9CFD-CB38-46EA-90AA-FD1E779F21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02C324-992A-475A-9FFA-4AB61CB5AEBE}"/>
              </a:ext>
            </a:extLst>
          </p:cNvPr>
          <p:cNvSpPr>
            <a:spLocks noGrp="1"/>
          </p:cNvSpPr>
          <p:nvPr>
            <p:ph type="sldNum" sz="quarter" idx="12"/>
          </p:nvPr>
        </p:nvSpPr>
        <p:spPr/>
        <p:txBody>
          <a:bodyPr/>
          <a:lstStyle/>
          <a:p>
            <a:fld id="{EC93AA61-6CA5-4CC1-B3FE-AB17A823C530}" type="slidenum">
              <a:rPr lang="en-US" smtClean="0"/>
              <a:t>‹#›</a:t>
            </a:fld>
            <a:endParaRPr lang="en-US"/>
          </a:p>
        </p:txBody>
      </p:sp>
    </p:spTree>
    <p:extLst>
      <p:ext uri="{BB962C8B-B14F-4D97-AF65-F5344CB8AC3E}">
        <p14:creationId xmlns:p14="http://schemas.microsoft.com/office/powerpoint/2010/main" val="290068569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2975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196276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71130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81673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4AFF9-56D6-4BCB-97A0-D4D7EC816E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1AF9AD-07C6-4E08-B5A2-01D8FE7D3E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A2819E-D728-482B-8796-D7DDA6014CAB}"/>
              </a:ext>
            </a:extLst>
          </p:cNvPr>
          <p:cNvSpPr>
            <a:spLocks noGrp="1"/>
          </p:cNvSpPr>
          <p:nvPr>
            <p:ph type="dt" sz="half" idx="10"/>
          </p:nvPr>
        </p:nvSpPr>
        <p:spPr/>
        <p:txBody>
          <a:bodyPr/>
          <a:lstStyle/>
          <a:p>
            <a:fld id="{B2744394-A7EE-4F56-8D4D-75AD47ABA5B1}" type="datetimeFigureOut">
              <a:rPr lang="en-US" smtClean="0"/>
              <a:t>1/27/22</a:t>
            </a:fld>
            <a:endParaRPr lang="en-US"/>
          </a:p>
        </p:txBody>
      </p:sp>
      <p:sp>
        <p:nvSpPr>
          <p:cNvPr id="5" name="Footer Placeholder 4">
            <a:extLst>
              <a:ext uri="{FF2B5EF4-FFF2-40B4-BE49-F238E27FC236}">
                <a16:creationId xmlns:a16="http://schemas.microsoft.com/office/drawing/2014/main" id="{35D793E3-283F-4F49-849A-8E76C8773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BF0B45-9EC4-456A-A266-5655DA642993}"/>
              </a:ext>
            </a:extLst>
          </p:cNvPr>
          <p:cNvSpPr>
            <a:spLocks noGrp="1"/>
          </p:cNvSpPr>
          <p:nvPr>
            <p:ph type="sldNum" sz="quarter" idx="12"/>
          </p:nvPr>
        </p:nvSpPr>
        <p:spPr/>
        <p:txBody>
          <a:bodyPr/>
          <a:lstStyle/>
          <a:p>
            <a:fld id="{E99AC7CE-0FA1-41F1-8085-BA4DD85DEDB7}" type="slidenum">
              <a:rPr lang="en-US" smtClean="0"/>
              <a:t>‹#›</a:t>
            </a:fld>
            <a:endParaRPr lang="en-US"/>
          </a:p>
        </p:txBody>
      </p:sp>
    </p:spTree>
    <p:extLst>
      <p:ext uri="{BB962C8B-B14F-4D97-AF65-F5344CB8AC3E}">
        <p14:creationId xmlns:p14="http://schemas.microsoft.com/office/powerpoint/2010/main" val="104639541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6395283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Thursday, January 27, 2022</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773441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image" Target="../media/image2.emf"/><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8" Type="http://schemas.openxmlformats.org/officeDocument/2006/relationships/slideLayout" Target="../slideLayouts/slideLayout29.xml"/><Relationship Id="rId3"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image" Target="../media/image2.emf"/><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theme" Target="../theme/theme3.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image" Target="../media/image2.emf"/><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theme" Target="../theme/theme4.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651127-9750-4377-97A8-3917EB696A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F57D54C-8AF9-4272-A75F-15396F1E0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457222C-15C4-453A-A48C-D3E9820DAA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52D0E-132C-4A93-B51B-1E6781C4F748}" type="datetimeFigureOut">
              <a:rPr lang="en-CA" smtClean="0"/>
              <a:t>2022-01-27</a:t>
            </a:fld>
            <a:endParaRPr lang="en-CA"/>
          </a:p>
        </p:txBody>
      </p:sp>
      <p:sp>
        <p:nvSpPr>
          <p:cNvPr id="5" name="Footer Placeholder 4">
            <a:extLst>
              <a:ext uri="{FF2B5EF4-FFF2-40B4-BE49-F238E27FC236}">
                <a16:creationId xmlns:a16="http://schemas.microsoft.com/office/drawing/2014/main" id="{876F41FA-5B02-4F0E-93F4-A4D207367B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E967BA3B-C984-48CB-B670-D8A926B508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A4FBF0-B90A-41EA-B24E-5C3F6669F588}" type="slidenum">
              <a:rPr lang="en-CA" smtClean="0"/>
              <a:t>‹#›</a:t>
            </a:fld>
            <a:endParaRPr lang="en-CA"/>
          </a:p>
        </p:txBody>
      </p:sp>
    </p:spTree>
    <p:extLst>
      <p:ext uri="{BB962C8B-B14F-4D97-AF65-F5344CB8AC3E}">
        <p14:creationId xmlns:p14="http://schemas.microsoft.com/office/powerpoint/2010/main" val="2757817832"/>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55" r:id="rId16"/>
    <p:sldLayoutId id="2147483856" r:id="rId17"/>
    <p:sldLayoutId id="2147483857" r:id="rId18"/>
    <p:sldLayoutId id="2147483858" r:id="rId19"/>
    <p:sldLayoutId id="2147483841" r:id="rId20"/>
    <p:sldLayoutId id="2147483854" r:id="rId2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7"/>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483664432"/>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70600764"/>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46" r:id="rId2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01616722"/>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4" r:id="rId11"/>
    <p:sldLayoutId id="2147483715" r:id="rId12"/>
    <p:sldLayoutId id="2147483747" r:id="rId13"/>
    <p:sldLayoutId id="2147483750" r:id="rId14"/>
    <p:sldLayoutId id="2147483749" r:id="rId15"/>
    <p:sldLayoutId id="2147483751" r:id="rId16"/>
    <p:sldLayoutId id="2147483752" r:id="rId17"/>
    <p:sldLayoutId id="2147483753" r:id="rId18"/>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35.jpeg"/><Relationship Id="rId4" Type="http://schemas.openxmlformats.org/officeDocument/2006/relationships/image" Target="../media/image34.jpe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1.xml"/><Relationship Id="rId7"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38.png"/><Relationship Id="rId5" Type="http://schemas.openxmlformats.org/officeDocument/2006/relationships/hyperlink" Target="https://github.com/Azure/MachineLearningNotebooks/blob/master/how-to-use-azureml/ml-frameworks/tensorflow/hyperparameter-tune-and-warm-start-with-tensorflow/hyperparameter-tune-and-warm-start-with-tensorflow.ipynb" TargetMode="External"/><Relationship Id="rId4" Type="http://schemas.openxmlformats.org/officeDocument/2006/relationships/hyperlink" Target="https://nam06.safelinks.protection.outlook.com/?url=https%3A%2F%2Fdocs.microsoft.com%2Fen-us%2Fazure%2Fmachine-learning%2Fservice%2Fhow-to-tune-hyperparameters%3Fview%3Dazure-ml-py&amp;data=02%7C01%7Cswatig%40microsoft.com%7C93d34adcfdd84a781f1308d6e1ed97c9%7C72f988bf86f141af91ab2d7cd011db47%7C1%7C0%7C636944807912532177&amp;sdata=2B4vGYXAaT54f6RMqFXG1fizJtXlMIIsfhJvqcndf5w%3D&amp;reserved=0" TargetMode="External"/><Relationship Id="rId9" Type="http://schemas.openxmlformats.org/officeDocument/2006/relationships/hyperlink" Target="https://dev.azure.com/EDSPChallengePrep/_git/EDSP%20Challenge%20Mentoring?path=/Module_5-Modeling-Evaluation-Deploymen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slideLayout" Target="../slideLayouts/slideLayout15.xml"/><Relationship Id="rId1" Type="http://schemas.openxmlformats.org/officeDocument/2006/relationships/tags" Target="../tags/tag1.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hyperlink" Target="https://pixabay.com/en/clock-day-hour-measure-minute-160966/"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6714468-D6FB-3948-B9FD-7E1AFA5D1FA7}"/>
              </a:ext>
            </a:extLst>
          </p:cNvPr>
          <p:cNvSpPr>
            <a:spLocks noGrp="1"/>
          </p:cNvSpPr>
          <p:nvPr>
            <p:ph type="title"/>
          </p:nvPr>
        </p:nvSpPr>
        <p:spPr>
          <a:xfrm>
            <a:off x="584200" y="2868979"/>
            <a:ext cx="9935376" cy="664797"/>
          </a:xfrm>
        </p:spPr>
        <p:txBody>
          <a:bodyPr/>
          <a:lstStyle/>
          <a:p>
            <a:r>
              <a:rPr lang="en-US" sz="4800" dirty="0"/>
              <a:t>Hyperparameter Tuning and Evaluation</a:t>
            </a:r>
          </a:p>
        </p:txBody>
      </p:sp>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5" name="Google Shape;1445;p133"/>
          <p:cNvSpPr txBox="1">
            <a:spLocks noGrp="1"/>
          </p:cNvSpPr>
          <p:nvPr>
            <p:ph type="title" idx="4294967295"/>
          </p:nvPr>
        </p:nvSpPr>
        <p:spPr>
          <a:xfrm>
            <a:off x="207593" y="201971"/>
            <a:ext cx="10944225" cy="898829"/>
          </a:xfrm>
          <a:prstGeom prst="rect">
            <a:avLst/>
          </a:prstGeom>
          <a:noFill/>
        </p:spPr>
        <p:txBody>
          <a:bodyPr spcFirstLastPara="1" vert="horz" lIns="91440" tIns="45720" rIns="91440" bIns="45720" rtlCol="0" anchor="ctr" anchorCtr="0">
            <a:normAutofit/>
          </a:bodyPr>
          <a:lstStyle/>
          <a:p>
            <a:pPr>
              <a:buClr>
                <a:srgbClr val="000000"/>
              </a:buClr>
              <a:buSzPts val="3000"/>
            </a:pPr>
            <a:r>
              <a:rPr lang="en-US" dirty="0">
                <a:solidFill>
                  <a:srgbClr val="0078D4"/>
                </a:solidFill>
                <a:ea typeface="+mj-lt"/>
                <a:cs typeface="+mj-lt"/>
              </a:rPr>
              <a:t>Configuring a HyperDrive experiment</a:t>
            </a:r>
            <a:endParaRPr lang="en-US" kern="1200" dirty="0">
              <a:solidFill>
                <a:srgbClr val="0078D4"/>
              </a:solidFill>
              <a:latin typeface="+mj-lt"/>
              <a:ea typeface="+mj-ea"/>
              <a:cs typeface="+mj-cs"/>
            </a:endParaRPr>
          </a:p>
        </p:txBody>
      </p:sp>
      <p:grpSp>
        <p:nvGrpSpPr>
          <p:cNvPr id="3" name="Group 2">
            <a:extLst>
              <a:ext uri="{FF2B5EF4-FFF2-40B4-BE49-F238E27FC236}">
                <a16:creationId xmlns:a16="http://schemas.microsoft.com/office/drawing/2014/main" id="{5636AC1D-1F36-724B-8AF7-F01B2EA0744B}"/>
              </a:ext>
            </a:extLst>
          </p:cNvPr>
          <p:cNvGrpSpPr/>
          <p:nvPr/>
        </p:nvGrpSpPr>
        <p:grpSpPr>
          <a:xfrm>
            <a:off x="334364" y="1100800"/>
            <a:ext cx="9008419" cy="5252292"/>
            <a:chOff x="596757" y="1773942"/>
            <a:chExt cx="7306839" cy="4094122"/>
          </a:xfrm>
        </p:grpSpPr>
        <p:pic>
          <p:nvPicPr>
            <p:cNvPr id="14" name="Picture 4" descr="A screenshot of a cell phone&#10;&#10;Description generated with very high confidence">
              <a:extLst>
                <a:ext uri="{FF2B5EF4-FFF2-40B4-BE49-F238E27FC236}">
                  <a16:creationId xmlns:a16="http://schemas.microsoft.com/office/drawing/2014/main" id="{73F93AC7-BC6B-4AC0-940F-6EBFBD29F23A}"/>
                </a:ext>
              </a:extLst>
            </p:cNvPr>
            <p:cNvPicPr>
              <a:picLocks noChangeAspect="1"/>
            </p:cNvPicPr>
            <p:nvPr/>
          </p:nvPicPr>
          <p:blipFill>
            <a:blip r:embed="rId3"/>
            <a:stretch>
              <a:fillRect/>
            </a:stretch>
          </p:blipFill>
          <p:spPr>
            <a:xfrm>
              <a:off x="596757" y="1773942"/>
              <a:ext cx="7296010" cy="1814247"/>
            </a:xfrm>
            <a:prstGeom prst="rect">
              <a:avLst/>
            </a:prstGeom>
          </p:spPr>
        </p:pic>
        <p:pic>
          <p:nvPicPr>
            <p:cNvPr id="15" name="Picture 5" descr="A screenshot of a cell phone&#10;&#10;Description generated with very high confidence">
              <a:extLst>
                <a:ext uri="{FF2B5EF4-FFF2-40B4-BE49-F238E27FC236}">
                  <a16:creationId xmlns:a16="http://schemas.microsoft.com/office/drawing/2014/main" id="{F7353BC8-58A0-4688-ABED-FEB2BAF7F111}"/>
                </a:ext>
              </a:extLst>
            </p:cNvPr>
            <p:cNvPicPr>
              <a:picLocks noChangeAspect="1"/>
            </p:cNvPicPr>
            <p:nvPr/>
          </p:nvPicPr>
          <p:blipFill>
            <a:blip r:embed="rId4"/>
            <a:stretch>
              <a:fillRect/>
            </a:stretch>
          </p:blipFill>
          <p:spPr>
            <a:xfrm>
              <a:off x="598668" y="3586268"/>
              <a:ext cx="7294099" cy="1662910"/>
            </a:xfrm>
            <a:prstGeom prst="rect">
              <a:avLst/>
            </a:prstGeom>
          </p:spPr>
        </p:pic>
        <p:pic>
          <p:nvPicPr>
            <p:cNvPr id="16" name="Picture 6" descr="A screenshot of a cell phone&#10;&#10;Description generated with very high confidence">
              <a:extLst>
                <a:ext uri="{FF2B5EF4-FFF2-40B4-BE49-F238E27FC236}">
                  <a16:creationId xmlns:a16="http://schemas.microsoft.com/office/drawing/2014/main" id="{A2871CD2-1F56-4433-8EE6-1424D85BBF99}"/>
                </a:ext>
              </a:extLst>
            </p:cNvPr>
            <p:cNvPicPr>
              <a:picLocks noChangeAspect="1"/>
            </p:cNvPicPr>
            <p:nvPr/>
          </p:nvPicPr>
          <p:blipFill>
            <a:blip r:embed="rId5"/>
            <a:stretch>
              <a:fillRect/>
            </a:stretch>
          </p:blipFill>
          <p:spPr>
            <a:xfrm>
              <a:off x="598668" y="5244244"/>
              <a:ext cx="7304928" cy="623820"/>
            </a:xfrm>
            <a:prstGeom prst="rect">
              <a:avLst/>
            </a:prstGeom>
          </p:spPr>
        </p:pic>
      </p:grpSp>
    </p:spTree>
    <p:extLst>
      <p:ext uri="{BB962C8B-B14F-4D97-AF65-F5344CB8AC3E}">
        <p14:creationId xmlns:p14="http://schemas.microsoft.com/office/powerpoint/2010/main" val="30986586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5" name="Picture 4">
            <a:extLst>
              <a:ext uri="{FF2B5EF4-FFF2-40B4-BE49-F238E27FC236}">
                <a16:creationId xmlns:a16="http://schemas.microsoft.com/office/drawing/2014/main" id="{CAFBAE18-2329-4087-830F-0842998C0F40}"/>
              </a:ext>
            </a:extLst>
          </p:cNvPr>
          <p:cNvPicPr>
            <a:picLocks noChangeAspect="1"/>
          </p:cNvPicPr>
          <p:nvPr/>
        </p:nvPicPr>
        <p:blipFill rotWithShape="1">
          <a:blip r:embed="rId3"/>
          <a:srcRect r="54561" b="1309"/>
          <a:stretch/>
        </p:blipFill>
        <p:spPr>
          <a:xfrm>
            <a:off x="8238573" y="314136"/>
            <a:ext cx="3947529" cy="4820818"/>
          </a:xfrm>
          <a:prstGeom prst="rect">
            <a:avLst/>
          </a:prstGeom>
        </p:spPr>
      </p:pic>
      <p:pic>
        <p:nvPicPr>
          <p:cNvPr id="12" name="Picture 11">
            <a:extLst>
              <a:ext uri="{FF2B5EF4-FFF2-40B4-BE49-F238E27FC236}">
                <a16:creationId xmlns:a16="http://schemas.microsoft.com/office/drawing/2014/main" id="{E0D072BF-0E13-4866-AD29-45811FB03464}"/>
              </a:ext>
            </a:extLst>
          </p:cNvPr>
          <p:cNvPicPr>
            <a:picLocks noChangeAspect="1"/>
          </p:cNvPicPr>
          <p:nvPr/>
        </p:nvPicPr>
        <p:blipFill>
          <a:blip r:embed="rId4"/>
          <a:stretch>
            <a:fillRect/>
          </a:stretch>
        </p:blipFill>
        <p:spPr>
          <a:xfrm>
            <a:off x="4742553" y="877037"/>
            <a:ext cx="3440554" cy="4027714"/>
          </a:xfrm>
          <a:prstGeom prst="rect">
            <a:avLst/>
          </a:prstGeom>
        </p:spPr>
      </p:pic>
      <p:pic>
        <p:nvPicPr>
          <p:cNvPr id="14" name="Picture 13">
            <a:extLst>
              <a:ext uri="{FF2B5EF4-FFF2-40B4-BE49-F238E27FC236}">
                <a16:creationId xmlns:a16="http://schemas.microsoft.com/office/drawing/2014/main" id="{7997ED67-81F1-403F-906A-D84F81FDC9FF}"/>
              </a:ext>
            </a:extLst>
          </p:cNvPr>
          <p:cNvPicPr>
            <a:picLocks noChangeAspect="1"/>
          </p:cNvPicPr>
          <p:nvPr/>
        </p:nvPicPr>
        <p:blipFill rotWithShape="1">
          <a:blip r:embed="rId3"/>
          <a:srcRect l="55642" t="-202" b="1511"/>
          <a:stretch/>
        </p:blipFill>
        <p:spPr>
          <a:xfrm>
            <a:off x="43543" y="314137"/>
            <a:ext cx="3853542" cy="4820818"/>
          </a:xfrm>
          <a:prstGeom prst="rect">
            <a:avLst/>
          </a:prstGeom>
        </p:spPr>
      </p:pic>
      <p:sp>
        <p:nvSpPr>
          <p:cNvPr id="19" name="Google Shape;1445;p133">
            <a:extLst>
              <a:ext uri="{FF2B5EF4-FFF2-40B4-BE49-F238E27FC236}">
                <a16:creationId xmlns:a16="http://schemas.microsoft.com/office/drawing/2014/main" id="{F846079A-EBF2-4F41-84E1-016A4EB82B57}"/>
              </a:ext>
            </a:extLst>
          </p:cNvPr>
          <p:cNvSpPr txBox="1">
            <a:spLocks/>
          </p:cNvSpPr>
          <p:nvPr/>
        </p:nvSpPr>
        <p:spPr>
          <a:xfrm>
            <a:off x="21772" y="39491"/>
            <a:ext cx="7237444" cy="363280"/>
          </a:xfrm>
          <a:prstGeom prst="rect">
            <a:avLst/>
          </a:prstGeom>
          <a:noFill/>
        </p:spPr>
        <p:txBody>
          <a:bodyPr spcFirstLastPara="1" vert="horz" lIns="91440" tIns="45720" rIns="91440" bIns="45720" rtlCol="0" anchor="ctr" anchorCtr="0">
            <a:normAutofit fontScale="4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000000"/>
              </a:buClr>
              <a:buSzPts val="3000"/>
            </a:pPr>
            <a:r>
              <a:rPr lang="en-US" sz="4800">
                <a:solidFill>
                  <a:srgbClr val="0078D4"/>
                </a:solidFill>
              </a:rPr>
              <a:t>Single parameter set                                  vs</a:t>
            </a:r>
          </a:p>
        </p:txBody>
      </p:sp>
      <p:sp>
        <p:nvSpPr>
          <p:cNvPr id="17" name="Google Shape;1445;p133">
            <a:extLst>
              <a:ext uri="{FF2B5EF4-FFF2-40B4-BE49-F238E27FC236}">
                <a16:creationId xmlns:a16="http://schemas.microsoft.com/office/drawing/2014/main" id="{0C806E4C-B9CD-449B-B887-61EAFCBF298D}"/>
              </a:ext>
            </a:extLst>
          </p:cNvPr>
          <p:cNvSpPr txBox="1">
            <a:spLocks/>
          </p:cNvSpPr>
          <p:nvPr/>
        </p:nvSpPr>
        <p:spPr>
          <a:xfrm>
            <a:off x="6364201" y="31974"/>
            <a:ext cx="5383454" cy="288022"/>
          </a:xfrm>
          <a:prstGeom prst="rect">
            <a:avLst/>
          </a:prstGeom>
          <a:noFill/>
        </p:spPr>
        <p:txBody>
          <a:bodyPr spcFirstLastPara="1"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000000"/>
              </a:buClr>
              <a:buSzPts val="3000"/>
            </a:pPr>
            <a:r>
              <a:rPr lang="en-US" sz="2300" dirty="0">
                <a:solidFill>
                  <a:srgbClr val="0078D4"/>
                </a:solidFill>
              </a:rPr>
              <a:t>Hyperdrive Hyper Parameter Tuning</a:t>
            </a:r>
          </a:p>
        </p:txBody>
      </p:sp>
      <p:grpSp>
        <p:nvGrpSpPr>
          <p:cNvPr id="23" name="Group 22">
            <a:extLst>
              <a:ext uri="{FF2B5EF4-FFF2-40B4-BE49-F238E27FC236}">
                <a16:creationId xmlns:a16="http://schemas.microsoft.com/office/drawing/2014/main" id="{0977F2CC-91C3-46C9-88B6-06847F378F95}"/>
              </a:ext>
            </a:extLst>
          </p:cNvPr>
          <p:cNvGrpSpPr/>
          <p:nvPr/>
        </p:nvGrpSpPr>
        <p:grpSpPr>
          <a:xfrm>
            <a:off x="320709" y="745394"/>
            <a:ext cx="3150279" cy="1021203"/>
            <a:chOff x="320709" y="2600083"/>
            <a:chExt cx="3150279" cy="1716880"/>
          </a:xfrm>
        </p:grpSpPr>
        <p:sp>
          <p:nvSpPr>
            <p:cNvPr id="21" name="Rectangle 20">
              <a:extLst>
                <a:ext uri="{FF2B5EF4-FFF2-40B4-BE49-F238E27FC236}">
                  <a16:creationId xmlns:a16="http://schemas.microsoft.com/office/drawing/2014/main" id="{9EEA5D46-C473-4FD2-A8AC-DA858E4E4CBA}"/>
                </a:ext>
              </a:extLst>
            </p:cNvPr>
            <p:cNvSpPr/>
            <p:nvPr/>
          </p:nvSpPr>
          <p:spPr>
            <a:xfrm>
              <a:off x="696686" y="2600083"/>
              <a:ext cx="2774302" cy="1716880"/>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70623A46-660A-4174-AE64-2CA142F74082}"/>
                </a:ext>
              </a:extLst>
            </p:cNvPr>
            <p:cNvSpPr txBox="1"/>
            <p:nvPr/>
          </p:nvSpPr>
          <p:spPr>
            <a:xfrm>
              <a:off x="320709" y="2695630"/>
              <a:ext cx="442750" cy="369332"/>
            </a:xfrm>
            <a:prstGeom prst="rect">
              <a:avLst/>
            </a:prstGeom>
            <a:noFill/>
          </p:spPr>
          <p:txBody>
            <a:bodyPr wrap="none" rtlCol="0">
              <a:spAutoFit/>
            </a:bodyPr>
            <a:lstStyle/>
            <a:p>
              <a:r>
                <a:rPr lang="en-US">
                  <a:solidFill>
                    <a:srgbClr val="FFC000"/>
                  </a:solidFill>
                </a:rPr>
                <a:t>(1)</a:t>
              </a:r>
            </a:p>
          </p:txBody>
        </p:sp>
      </p:grpSp>
      <p:grpSp>
        <p:nvGrpSpPr>
          <p:cNvPr id="25" name="Group 24">
            <a:extLst>
              <a:ext uri="{FF2B5EF4-FFF2-40B4-BE49-F238E27FC236}">
                <a16:creationId xmlns:a16="http://schemas.microsoft.com/office/drawing/2014/main" id="{8573A85F-6FA5-42C1-8AEC-EAA351CD4758}"/>
              </a:ext>
            </a:extLst>
          </p:cNvPr>
          <p:cNvGrpSpPr/>
          <p:nvPr/>
        </p:nvGrpSpPr>
        <p:grpSpPr>
          <a:xfrm>
            <a:off x="4214362" y="669171"/>
            <a:ext cx="3648234" cy="1740200"/>
            <a:chOff x="146724" y="2524095"/>
            <a:chExt cx="3648234" cy="1787047"/>
          </a:xfrm>
        </p:grpSpPr>
        <p:sp>
          <p:nvSpPr>
            <p:cNvPr id="26" name="Rectangle 25">
              <a:extLst>
                <a:ext uri="{FF2B5EF4-FFF2-40B4-BE49-F238E27FC236}">
                  <a16:creationId xmlns:a16="http://schemas.microsoft.com/office/drawing/2014/main" id="{A8DE6696-0907-47C6-811F-24033D08F384}"/>
                </a:ext>
              </a:extLst>
            </p:cNvPr>
            <p:cNvSpPr/>
            <p:nvPr/>
          </p:nvSpPr>
          <p:spPr>
            <a:xfrm>
              <a:off x="696686" y="2600083"/>
              <a:ext cx="3098272" cy="1711059"/>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6F7D88F8-B79C-4303-B0FF-FB3D39E4E89F}"/>
                </a:ext>
              </a:extLst>
            </p:cNvPr>
            <p:cNvSpPr txBox="1"/>
            <p:nvPr/>
          </p:nvSpPr>
          <p:spPr>
            <a:xfrm>
              <a:off x="146724" y="2524095"/>
              <a:ext cx="500458" cy="379275"/>
            </a:xfrm>
            <a:prstGeom prst="rect">
              <a:avLst/>
            </a:prstGeom>
            <a:noFill/>
          </p:spPr>
          <p:txBody>
            <a:bodyPr wrap="none" rtlCol="0">
              <a:spAutoFit/>
            </a:bodyPr>
            <a:lstStyle/>
            <a:p>
              <a:r>
                <a:rPr lang="en-US">
                  <a:solidFill>
                    <a:srgbClr val="FFC000"/>
                  </a:solidFill>
                </a:rPr>
                <a:t>(2,3)</a:t>
              </a:r>
            </a:p>
          </p:txBody>
        </p:sp>
      </p:grpSp>
      <p:grpSp>
        <p:nvGrpSpPr>
          <p:cNvPr id="28" name="Group 27">
            <a:extLst>
              <a:ext uri="{FF2B5EF4-FFF2-40B4-BE49-F238E27FC236}">
                <a16:creationId xmlns:a16="http://schemas.microsoft.com/office/drawing/2014/main" id="{1F327DC1-0080-420C-9065-67C56F455135}"/>
              </a:ext>
            </a:extLst>
          </p:cNvPr>
          <p:cNvGrpSpPr/>
          <p:nvPr/>
        </p:nvGrpSpPr>
        <p:grpSpPr>
          <a:xfrm>
            <a:off x="4369738" y="4138204"/>
            <a:ext cx="2320312" cy="369332"/>
            <a:chOff x="161248" y="3472690"/>
            <a:chExt cx="2539549" cy="463052"/>
          </a:xfrm>
        </p:grpSpPr>
        <p:sp>
          <p:nvSpPr>
            <p:cNvPr id="29" name="Rectangle 28">
              <a:extLst>
                <a:ext uri="{FF2B5EF4-FFF2-40B4-BE49-F238E27FC236}">
                  <a16:creationId xmlns:a16="http://schemas.microsoft.com/office/drawing/2014/main" id="{7617957B-90BF-4345-9FDE-45C6B415417E}"/>
                </a:ext>
              </a:extLst>
            </p:cNvPr>
            <p:cNvSpPr/>
            <p:nvPr/>
          </p:nvSpPr>
          <p:spPr>
            <a:xfrm>
              <a:off x="582798" y="3606729"/>
              <a:ext cx="2117999" cy="145696"/>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D6AF6AA0-6C60-4BC2-B7E3-31DDCCF8F9DB}"/>
                </a:ext>
              </a:extLst>
            </p:cNvPr>
            <p:cNvSpPr txBox="1"/>
            <p:nvPr/>
          </p:nvSpPr>
          <p:spPr>
            <a:xfrm>
              <a:off x="161248" y="3472690"/>
              <a:ext cx="484584" cy="463052"/>
            </a:xfrm>
            <a:prstGeom prst="rect">
              <a:avLst/>
            </a:prstGeom>
            <a:noFill/>
          </p:spPr>
          <p:txBody>
            <a:bodyPr wrap="none" rtlCol="0">
              <a:spAutoFit/>
            </a:bodyPr>
            <a:lstStyle/>
            <a:p>
              <a:r>
                <a:rPr lang="en-US">
                  <a:solidFill>
                    <a:srgbClr val="FFC000"/>
                  </a:solidFill>
                </a:rPr>
                <a:t>(4)</a:t>
              </a:r>
            </a:p>
          </p:txBody>
        </p:sp>
      </p:grpSp>
      <p:grpSp>
        <p:nvGrpSpPr>
          <p:cNvPr id="31" name="Group 30">
            <a:extLst>
              <a:ext uri="{FF2B5EF4-FFF2-40B4-BE49-F238E27FC236}">
                <a16:creationId xmlns:a16="http://schemas.microsoft.com/office/drawing/2014/main" id="{F199CB6D-1294-4FB8-AFF5-3D128965F6D4}"/>
              </a:ext>
            </a:extLst>
          </p:cNvPr>
          <p:cNvGrpSpPr/>
          <p:nvPr/>
        </p:nvGrpSpPr>
        <p:grpSpPr>
          <a:xfrm>
            <a:off x="4393908" y="2713899"/>
            <a:ext cx="3751542" cy="408627"/>
            <a:chOff x="151723" y="3289772"/>
            <a:chExt cx="4106010" cy="512318"/>
          </a:xfrm>
        </p:grpSpPr>
        <p:sp>
          <p:nvSpPr>
            <p:cNvPr id="32" name="Rectangle 31">
              <a:extLst>
                <a:ext uri="{FF2B5EF4-FFF2-40B4-BE49-F238E27FC236}">
                  <a16:creationId xmlns:a16="http://schemas.microsoft.com/office/drawing/2014/main" id="{9893B125-CA0A-4B68-A2CF-06BF10AE8686}"/>
                </a:ext>
              </a:extLst>
            </p:cNvPr>
            <p:cNvSpPr/>
            <p:nvPr/>
          </p:nvSpPr>
          <p:spPr>
            <a:xfrm>
              <a:off x="541583" y="3374087"/>
              <a:ext cx="3716150" cy="428003"/>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3" name="TextBox 32">
              <a:extLst>
                <a:ext uri="{FF2B5EF4-FFF2-40B4-BE49-F238E27FC236}">
                  <a16:creationId xmlns:a16="http://schemas.microsoft.com/office/drawing/2014/main" id="{077CC76D-62FA-469E-B69D-82CFA8216721}"/>
                </a:ext>
              </a:extLst>
            </p:cNvPr>
            <p:cNvSpPr txBox="1"/>
            <p:nvPr/>
          </p:nvSpPr>
          <p:spPr>
            <a:xfrm>
              <a:off x="151723" y="3289772"/>
              <a:ext cx="484584" cy="463052"/>
            </a:xfrm>
            <a:prstGeom prst="rect">
              <a:avLst/>
            </a:prstGeom>
            <a:noFill/>
          </p:spPr>
          <p:txBody>
            <a:bodyPr wrap="none" rtlCol="0">
              <a:spAutoFit/>
            </a:bodyPr>
            <a:lstStyle/>
            <a:p>
              <a:r>
                <a:rPr lang="en-US">
                  <a:solidFill>
                    <a:srgbClr val="FFC000"/>
                  </a:solidFill>
                </a:rPr>
                <a:t>(5)</a:t>
              </a:r>
            </a:p>
          </p:txBody>
        </p:sp>
      </p:grpSp>
      <p:grpSp>
        <p:nvGrpSpPr>
          <p:cNvPr id="34" name="Group 33">
            <a:extLst>
              <a:ext uri="{FF2B5EF4-FFF2-40B4-BE49-F238E27FC236}">
                <a16:creationId xmlns:a16="http://schemas.microsoft.com/office/drawing/2014/main" id="{6D69CF0B-6AB0-4157-807E-225E1BB47C60}"/>
              </a:ext>
            </a:extLst>
          </p:cNvPr>
          <p:cNvGrpSpPr/>
          <p:nvPr/>
        </p:nvGrpSpPr>
        <p:grpSpPr>
          <a:xfrm>
            <a:off x="4357395" y="3690282"/>
            <a:ext cx="3751542" cy="1281719"/>
            <a:chOff x="151723" y="3289772"/>
            <a:chExt cx="4106010" cy="1606961"/>
          </a:xfrm>
        </p:grpSpPr>
        <p:sp>
          <p:nvSpPr>
            <p:cNvPr id="35" name="Rectangle 34">
              <a:extLst>
                <a:ext uri="{FF2B5EF4-FFF2-40B4-BE49-F238E27FC236}">
                  <a16:creationId xmlns:a16="http://schemas.microsoft.com/office/drawing/2014/main" id="{0318174F-1DF7-434B-B5D5-76D5271E301F}"/>
                </a:ext>
              </a:extLst>
            </p:cNvPr>
            <p:cNvSpPr/>
            <p:nvPr/>
          </p:nvSpPr>
          <p:spPr>
            <a:xfrm>
              <a:off x="541583" y="3374087"/>
              <a:ext cx="3716150" cy="1522646"/>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6" name="TextBox 35">
              <a:extLst>
                <a:ext uri="{FF2B5EF4-FFF2-40B4-BE49-F238E27FC236}">
                  <a16:creationId xmlns:a16="http://schemas.microsoft.com/office/drawing/2014/main" id="{F2179C0F-B4B0-4153-A761-7AFB68FDA8C4}"/>
                </a:ext>
              </a:extLst>
            </p:cNvPr>
            <p:cNvSpPr txBox="1"/>
            <p:nvPr/>
          </p:nvSpPr>
          <p:spPr>
            <a:xfrm>
              <a:off x="151723" y="3289772"/>
              <a:ext cx="484584" cy="463052"/>
            </a:xfrm>
            <a:prstGeom prst="rect">
              <a:avLst/>
            </a:prstGeom>
            <a:noFill/>
          </p:spPr>
          <p:txBody>
            <a:bodyPr wrap="none" rtlCol="0">
              <a:spAutoFit/>
            </a:bodyPr>
            <a:lstStyle/>
            <a:p>
              <a:r>
                <a:rPr lang="en-US">
                  <a:solidFill>
                    <a:srgbClr val="FFC000"/>
                  </a:solidFill>
                </a:rPr>
                <a:t>(7)</a:t>
              </a:r>
            </a:p>
          </p:txBody>
        </p:sp>
      </p:grpSp>
      <p:sp>
        <p:nvSpPr>
          <p:cNvPr id="24" name="Rectangle 23">
            <a:extLst>
              <a:ext uri="{FF2B5EF4-FFF2-40B4-BE49-F238E27FC236}">
                <a16:creationId xmlns:a16="http://schemas.microsoft.com/office/drawing/2014/main" id="{FF475B65-0DA5-49FE-8BF6-6BA849FB9965}"/>
              </a:ext>
            </a:extLst>
          </p:cNvPr>
          <p:cNvSpPr/>
          <p:nvPr/>
        </p:nvSpPr>
        <p:spPr>
          <a:xfrm>
            <a:off x="223934" y="3576742"/>
            <a:ext cx="1598645" cy="180790"/>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B54F77D6-C21F-4EB1-93E6-5B0DF7030BC4}"/>
              </a:ext>
            </a:extLst>
          </p:cNvPr>
          <p:cNvSpPr/>
          <p:nvPr/>
        </p:nvSpPr>
        <p:spPr>
          <a:xfrm>
            <a:off x="8312743" y="3940644"/>
            <a:ext cx="1793908" cy="237939"/>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0" name="TextBox 39">
            <a:extLst>
              <a:ext uri="{FF2B5EF4-FFF2-40B4-BE49-F238E27FC236}">
                <a16:creationId xmlns:a16="http://schemas.microsoft.com/office/drawing/2014/main" id="{B0173A90-0D9E-44A6-9771-2C7357366A60}"/>
              </a:ext>
            </a:extLst>
          </p:cNvPr>
          <p:cNvSpPr txBox="1"/>
          <p:nvPr/>
        </p:nvSpPr>
        <p:spPr>
          <a:xfrm>
            <a:off x="132718" y="5138054"/>
            <a:ext cx="6097022" cy="2369880"/>
          </a:xfrm>
          <a:prstGeom prst="rect">
            <a:avLst/>
          </a:prstGeom>
          <a:noFill/>
        </p:spPr>
        <p:txBody>
          <a:bodyPr wrap="square" lIns="91440" tIns="45720" rIns="91440" bIns="45720" anchor="t">
            <a:spAutoFit/>
          </a:bodyPr>
          <a:lstStyle/>
          <a:p>
            <a:r>
              <a:rPr lang="en-US" sz="1600" b="1" dirty="0"/>
              <a:t>Steps for creating a Hyperdrive experiment:</a:t>
            </a:r>
            <a:endParaRPr lang="en-US" sz="1600" dirty="0">
              <a:cs typeface="Calibri" panose="020F0502020204030204"/>
            </a:endParaRPr>
          </a:p>
          <a:p>
            <a:pPr marL="742950" lvl="1" indent="-457200">
              <a:buFont typeface="+mj-lt"/>
              <a:buAutoNum type="arabicPeriod"/>
            </a:pPr>
            <a:r>
              <a:rPr lang="en-US" sz="1600" dirty="0"/>
              <a:t>Create a script that can take hyperparameters as inputs</a:t>
            </a:r>
            <a:endParaRPr lang="en-US" sz="1600" dirty="0">
              <a:cs typeface="Calibri" panose="020F0502020204030204"/>
            </a:endParaRPr>
          </a:p>
          <a:p>
            <a:pPr marL="742950" lvl="1" indent="-457200">
              <a:buFont typeface="+mj-lt"/>
              <a:buAutoNum type="arabicPeriod"/>
            </a:pPr>
            <a:r>
              <a:rPr lang="en-US" sz="1600" dirty="0"/>
              <a:t>Identify hyperparameters search space.</a:t>
            </a:r>
            <a:endParaRPr lang="en-US" sz="1600" dirty="0">
              <a:cs typeface="Calibri" panose="020F0502020204030204"/>
            </a:endParaRPr>
          </a:p>
          <a:p>
            <a:pPr marL="742950" lvl="1" indent="-457200">
              <a:buFont typeface="+mj-lt"/>
              <a:buAutoNum type="arabicPeriod"/>
            </a:pPr>
            <a:r>
              <a:rPr lang="en-US" sz="1600" dirty="0"/>
              <a:t>Pick a sampling method, and use hyperparameter space with sampling method </a:t>
            </a:r>
            <a:endParaRPr lang="en-US" sz="1600" dirty="0">
              <a:cs typeface="Calibri"/>
            </a:endParaRPr>
          </a:p>
          <a:p>
            <a:pPr marL="742950" lvl="1" indent="-457200">
              <a:buFont typeface="+mj-lt"/>
              <a:buAutoNum type="arabicPeriod"/>
            </a:pPr>
            <a:r>
              <a:rPr lang="en-US" sz="1600" dirty="0"/>
              <a:t>Choose a primary metric to optimize on and log that primary metric </a:t>
            </a:r>
            <a:endParaRPr lang="en-US" sz="1600" dirty="0">
              <a:cs typeface="Calibri" panose="020F0502020204030204"/>
            </a:endParaRPr>
          </a:p>
          <a:p>
            <a:pPr marL="742950" lvl="1" indent="-457200">
              <a:buFont typeface="+mj-lt"/>
              <a:buAutoNum type="arabicPeriod"/>
            </a:pPr>
            <a:endParaRPr lang="en-US" sz="1600" dirty="0">
              <a:cs typeface="Calibri" panose="020F0502020204030204"/>
            </a:endParaRPr>
          </a:p>
          <a:p>
            <a:pPr marL="285750" lvl="1"/>
            <a:endParaRPr lang="en-US" sz="1000" dirty="0"/>
          </a:p>
          <a:p>
            <a:pPr marL="57150" indent="-228600">
              <a:buFont typeface="Arial" panose="020B0604020202020204" pitchFamily="34" charset="0"/>
              <a:buChar char="•"/>
            </a:pPr>
            <a:endParaRPr lang="en-US" sz="1000" dirty="0">
              <a:cs typeface="Calibri"/>
            </a:endParaRPr>
          </a:p>
        </p:txBody>
      </p:sp>
      <p:sp>
        <p:nvSpPr>
          <p:cNvPr id="42" name="TextBox 41">
            <a:extLst>
              <a:ext uri="{FF2B5EF4-FFF2-40B4-BE49-F238E27FC236}">
                <a16:creationId xmlns:a16="http://schemas.microsoft.com/office/drawing/2014/main" id="{9619746E-B641-461A-9510-4F3A3C22DD66}"/>
              </a:ext>
            </a:extLst>
          </p:cNvPr>
          <p:cNvSpPr txBox="1"/>
          <p:nvPr/>
        </p:nvSpPr>
        <p:spPr>
          <a:xfrm>
            <a:off x="5921829" y="5417981"/>
            <a:ext cx="7514252" cy="1077218"/>
          </a:xfrm>
          <a:prstGeom prst="rect">
            <a:avLst/>
          </a:prstGeom>
          <a:noFill/>
        </p:spPr>
        <p:txBody>
          <a:bodyPr wrap="square">
            <a:spAutoFit/>
          </a:bodyPr>
          <a:lstStyle/>
          <a:p>
            <a:pPr marL="742950" lvl="1" indent="-457200">
              <a:buFont typeface="+mj-lt"/>
              <a:buAutoNum type="arabicPeriod" startAt="5"/>
            </a:pPr>
            <a:r>
              <a:rPr lang="en-US" sz="1600"/>
              <a:t>Pick early termination policy (Default is no Early termination)</a:t>
            </a:r>
            <a:endParaRPr lang="en-US" sz="1600">
              <a:cs typeface="Calibri" panose="020F0502020204030204"/>
            </a:endParaRPr>
          </a:p>
          <a:p>
            <a:pPr marL="742950" lvl="1" indent="-457200">
              <a:buFont typeface="+mj-lt"/>
              <a:buAutoNum type="arabicPeriod" startAt="5"/>
            </a:pPr>
            <a:r>
              <a:rPr lang="en-US" sz="1600"/>
              <a:t>Allocate resources (total duration, concurrency)</a:t>
            </a:r>
            <a:endParaRPr lang="en-US" sz="1600">
              <a:cs typeface="Calibri" panose="020F0502020204030204"/>
            </a:endParaRPr>
          </a:p>
          <a:p>
            <a:pPr marL="742950" lvl="1" indent="-457200">
              <a:buFont typeface="+mj-lt"/>
              <a:buAutoNum type="arabicPeriod" startAt="5"/>
            </a:pPr>
            <a:r>
              <a:rPr lang="en-US" sz="1600"/>
              <a:t>Create Hyperparameter tuning Configuration for experiment.</a:t>
            </a:r>
            <a:endParaRPr lang="en-US" sz="1600">
              <a:cs typeface="Calibri" panose="020F0502020204030204"/>
            </a:endParaRPr>
          </a:p>
          <a:p>
            <a:pPr marL="742950" lvl="1" indent="-457200">
              <a:buFont typeface="+mj-lt"/>
              <a:buAutoNum type="arabicPeriod" startAt="5"/>
            </a:pPr>
            <a:r>
              <a:rPr lang="en-US" sz="1600"/>
              <a:t>Submit the experiment. </a:t>
            </a:r>
            <a:endParaRPr lang="en-US" sz="1600">
              <a:cs typeface="Calibri" panose="020F0502020204030204"/>
            </a:endParaRPr>
          </a:p>
        </p:txBody>
      </p:sp>
      <p:grpSp>
        <p:nvGrpSpPr>
          <p:cNvPr id="47" name="Group 46">
            <a:extLst>
              <a:ext uri="{FF2B5EF4-FFF2-40B4-BE49-F238E27FC236}">
                <a16:creationId xmlns:a16="http://schemas.microsoft.com/office/drawing/2014/main" id="{360D3011-EA3E-4F9B-A0FF-F2C016662FC2}"/>
              </a:ext>
            </a:extLst>
          </p:cNvPr>
          <p:cNvGrpSpPr/>
          <p:nvPr/>
        </p:nvGrpSpPr>
        <p:grpSpPr>
          <a:xfrm>
            <a:off x="4361675" y="4408257"/>
            <a:ext cx="2328375" cy="449559"/>
            <a:chOff x="-213271" y="3339038"/>
            <a:chExt cx="4471004" cy="463052"/>
          </a:xfrm>
        </p:grpSpPr>
        <p:sp>
          <p:nvSpPr>
            <p:cNvPr id="48" name="Rectangle 47">
              <a:extLst>
                <a:ext uri="{FF2B5EF4-FFF2-40B4-BE49-F238E27FC236}">
                  <a16:creationId xmlns:a16="http://schemas.microsoft.com/office/drawing/2014/main" id="{B8CD6CAE-94E2-4ECD-89F2-9C1FD3170343}"/>
                </a:ext>
              </a:extLst>
            </p:cNvPr>
            <p:cNvSpPr/>
            <p:nvPr/>
          </p:nvSpPr>
          <p:spPr>
            <a:xfrm>
              <a:off x="541583" y="3400813"/>
              <a:ext cx="3716150" cy="401277"/>
            </a:xfrm>
            <a:prstGeom prst="rect">
              <a:avLst/>
            </a:prstGeom>
            <a:noFill/>
            <a:ln w="28575"/>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9" name="TextBox 48">
              <a:extLst>
                <a:ext uri="{FF2B5EF4-FFF2-40B4-BE49-F238E27FC236}">
                  <a16:creationId xmlns:a16="http://schemas.microsoft.com/office/drawing/2014/main" id="{72ECB527-AC43-4038-8AFE-64688627025D}"/>
                </a:ext>
              </a:extLst>
            </p:cNvPr>
            <p:cNvSpPr txBox="1"/>
            <p:nvPr/>
          </p:nvSpPr>
          <p:spPr>
            <a:xfrm>
              <a:off x="-213271" y="3339038"/>
              <a:ext cx="889385" cy="380417"/>
            </a:xfrm>
            <a:prstGeom prst="rect">
              <a:avLst/>
            </a:prstGeom>
            <a:noFill/>
          </p:spPr>
          <p:txBody>
            <a:bodyPr wrap="none" rtlCol="0">
              <a:spAutoFit/>
            </a:bodyPr>
            <a:lstStyle/>
            <a:p>
              <a:r>
                <a:rPr lang="en-US">
                  <a:solidFill>
                    <a:srgbClr val="FFC000"/>
                  </a:solidFill>
                </a:rPr>
                <a:t>(6)</a:t>
              </a:r>
            </a:p>
          </p:txBody>
        </p:sp>
      </p:grpSp>
    </p:spTree>
    <p:extLst>
      <p:ext uri="{BB962C8B-B14F-4D97-AF65-F5344CB8AC3E}">
        <p14:creationId xmlns:p14="http://schemas.microsoft.com/office/powerpoint/2010/main" val="1932197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0809BD-96BB-0640-B393-7E7C1ECB049D}"/>
              </a:ext>
            </a:extLst>
          </p:cNvPr>
          <p:cNvSpPr txBox="1"/>
          <p:nvPr/>
        </p:nvSpPr>
        <p:spPr>
          <a:xfrm>
            <a:off x="545460" y="629266"/>
            <a:ext cx="3505495" cy="162232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Demo</a:t>
            </a:r>
          </a:p>
        </p:txBody>
      </p:sp>
      <p:sp>
        <p:nvSpPr>
          <p:cNvPr id="3" name="Rectangle 2">
            <a:extLst>
              <a:ext uri="{FF2B5EF4-FFF2-40B4-BE49-F238E27FC236}">
                <a16:creationId xmlns:a16="http://schemas.microsoft.com/office/drawing/2014/main" id="{4FD9F40E-C7A6-4499-9CB0-1171AA2A46F7}"/>
              </a:ext>
            </a:extLst>
          </p:cNvPr>
          <p:cNvSpPr/>
          <p:nvPr/>
        </p:nvSpPr>
        <p:spPr>
          <a:xfrm>
            <a:off x="545462" y="1574901"/>
            <a:ext cx="3872249" cy="2130408"/>
          </a:xfrm>
          <a:prstGeom prst="rect">
            <a:avLst/>
          </a:prstGeom>
        </p:spPr>
        <p:txBody>
          <a:bodyPr vert="horz" lIns="91440" tIns="45720" rIns="91440" bIns="45720" rtlCol="0">
            <a:normAutofit/>
          </a:bodyPr>
          <a:lstStyle/>
          <a:p>
            <a:pPr>
              <a:lnSpc>
                <a:spcPct val="90000"/>
              </a:lnSpc>
              <a:spcAft>
                <a:spcPts val="600"/>
              </a:spcAft>
            </a:pPr>
            <a:endParaRPr lang="en-US" sz="2000" dirty="0"/>
          </a:p>
          <a:p>
            <a:pPr fontAlgn="base">
              <a:lnSpc>
                <a:spcPct val="90000"/>
              </a:lnSpc>
              <a:spcAft>
                <a:spcPts val="600"/>
              </a:spcAft>
            </a:pPr>
            <a:r>
              <a:rPr lang="en-US" sz="2000" dirty="0"/>
              <a:t>For more information on how to use HyperDrive:</a:t>
            </a:r>
            <a:endParaRPr lang="en-US" sz="2000" b="0" i="0" u="none" strike="noStrike" dirty="0">
              <a:effectLst/>
            </a:endParaRPr>
          </a:p>
          <a:p>
            <a:pPr marL="342900" indent="-342900" fontAlgn="base">
              <a:lnSpc>
                <a:spcPct val="90000"/>
              </a:lnSpc>
              <a:spcAft>
                <a:spcPts val="600"/>
              </a:spcAft>
              <a:buFont typeface="Arial" panose="020B0604020202020204" pitchFamily="34" charset="0"/>
              <a:buChar char="•"/>
            </a:pPr>
            <a:r>
              <a:rPr lang="en-US" sz="2000" b="0" i="0" u="none" strike="noStrike" dirty="0">
                <a:effectLst/>
                <a:hlinkClick r:id="rId4"/>
              </a:rPr>
              <a:t>Hyperparameter Tuning Docs</a:t>
            </a:r>
            <a:endParaRPr lang="en-US" sz="2000" b="0" i="0" u="none" strike="noStrike" dirty="0">
              <a:effectLst/>
            </a:endParaRPr>
          </a:p>
          <a:p>
            <a:pPr marL="342900" indent="-342900" fontAlgn="base">
              <a:lnSpc>
                <a:spcPct val="90000"/>
              </a:lnSpc>
              <a:spcAft>
                <a:spcPts val="600"/>
              </a:spcAft>
              <a:buFont typeface="Arial" panose="020B0604020202020204" pitchFamily="34" charset="0"/>
              <a:buChar char="•"/>
            </a:pPr>
            <a:r>
              <a:rPr lang="en-US" sz="2000" b="0" i="0" u="none" strike="noStrike" dirty="0">
                <a:effectLst/>
                <a:hlinkClick r:id="rId5"/>
              </a:rPr>
              <a:t>Hyperparameter Tuning Notebook Samples</a:t>
            </a:r>
            <a:r>
              <a:rPr lang="en-US" sz="2000" b="0" i="0" u="none" strike="noStrike" dirty="0">
                <a:effectLst/>
              </a:rPr>
              <a:t> </a:t>
            </a:r>
          </a:p>
          <a:p>
            <a:pPr>
              <a:lnSpc>
                <a:spcPct val="90000"/>
              </a:lnSpc>
              <a:spcAft>
                <a:spcPts val="600"/>
              </a:spcAft>
            </a:pPr>
            <a:endParaRPr lang="en-US" sz="2000" dirty="0"/>
          </a:p>
        </p:txBody>
      </p:sp>
      <p:sp>
        <p:nvSpPr>
          <p:cNvPr id="2054" name="Rectangle 19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line chart&#10;&#10;Description automatically generated">
            <a:extLst>
              <a:ext uri="{FF2B5EF4-FFF2-40B4-BE49-F238E27FC236}">
                <a16:creationId xmlns:a16="http://schemas.microsoft.com/office/drawing/2014/main" id="{7272DB7C-16CA-054B-8FE0-BD35BAF0144B}"/>
              </a:ext>
            </a:extLst>
          </p:cNvPr>
          <p:cNvPicPr>
            <a:picLocks noChangeAspect="1"/>
          </p:cNvPicPr>
          <p:nvPr/>
        </p:nvPicPr>
        <p:blipFill rotWithShape="1">
          <a:blip r:embed="rId6">
            <a:extLst>
              <a:ext uri="{28A0092B-C50C-407E-A947-70E740481C1C}">
                <a14:useLocalDpi xmlns:a14="http://schemas.microsoft.com/office/drawing/2010/main" val="0"/>
              </a:ext>
            </a:extLst>
          </a:blip>
          <a:srcRect t="19819" b="2091"/>
          <a:stretch/>
        </p:blipFill>
        <p:spPr>
          <a:xfrm>
            <a:off x="5123685" y="3427377"/>
            <a:ext cx="6522853" cy="2788785"/>
          </a:xfrm>
          <a:prstGeom prst="rect">
            <a:avLst/>
          </a:prstGeom>
          <a:effectLst/>
        </p:spPr>
      </p:pic>
      <p:pic>
        <p:nvPicPr>
          <p:cNvPr id="2052" name="Picture 4" descr="Image result for microsoft logo"/>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30799" y="6368596"/>
            <a:ext cx="1130452" cy="3691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Text, table&#10;&#10;Description automatically generated">
            <a:extLst>
              <a:ext uri="{FF2B5EF4-FFF2-40B4-BE49-F238E27FC236}">
                <a16:creationId xmlns:a16="http://schemas.microsoft.com/office/drawing/2014/main" id="{88312864-8A95-E24C-B1DE-B9F6FFE209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3687" y="557784"/>
            <a:ext cx="6584097" cy="2909826"/>
          </a:xfrm>
          <a:prstGeom prst="rect">
            <a:avLst/>
          </a:prstGeom>
        </p:spPr>
      </p:pic>
      <p:sp>
        <p:nvSpPr>
          <p:cNvPr id="26" name="TextBox 25">
            <a:extLst>
              <a:ext uri="{FF2B5EF4-FFF2-40B4-BE49-F238E27FC236}">
                <a16:creationId xmlns:a16="http://schemas.microsoft.com/office/drawing/2014/main" id="{9FB5E253-51FF-E845-AF9C-6D0A736ADFD4}"/>
              </a:ext>
            </a:extLst>
          </p:cNvPr>
          <p:cNvSpPr txBox="1"/>
          <p:nvPr/>
        </p:nvSpPr>
        <p:spPr>
          <a:xfrm>
            <a:off x="484214" y="3467610"/>
            <a:ext cx="3505495" cy="162232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tx1"/>
                </a:solidFill>
                <a:latin typeface="+mj-lt"/>
                <a:ea typeface="+mj-ea"/>
                <a:cs typeface="+mj-cs"/>
              </a:rPr>
              <a:t>Challenge</a:t>
            </a:r>
          </a:p>
        </p:txBody>
      </p:sp>
      <p:sp>
        <p:nvSpPr>
          <p:cNvPr id="27" name="Rectangle 26">
            <a:extLst>
              <a:ext uri="{FF2B5EF4-FFF2-40B4-BE49-F238E27FC236}">
                <a16:creationId xmlns:a16="http://schemas.microsoft.com/office/drawing/2014/main" id="{A4449D4F-1EEE-834A-95DC-AD29DEBBAB6E}"/>
              </a:ext>
            </a:extLst>
          </p:cNvPr>
          <p:cNvSpPr/>
          <p:nvPr/>
        </p:nvSpPr>
        <p:spPr>
          <a:xfrm>
            <a:off x="524491" y="4278770"/>
            <a:ext cx="3872249" cy="2130408"/>
          </a:xfrm>
          <a:prstGeom prst="rect">
            <a:avLst/>
          </a:prstGeom>
        </p:spPr>
        <p:txBody>
          <a:bodyPr vert="horz" lIns="91440" tIns="45720" rIns="91440" bIns="45720" rtlCol="0">
            <a:normAutofit/>
          </a:bodyPr>
          <a:lstStyle/>
          <a:p>
            <a:pPr>
              <a:lnSpc>
                <a:spcPct val="90000"/>
              </a:lnSpc>
              <a:spcAft>
                <a:spcPts val="600"/>
              </a:spcAft>
            </a:pPr>
            <a:endParaRPr lang="en-US" sz="2000" dirty="0"/>
          </a:p>
          <a:p>
            <a:pPr fontAlgn="base">
              <a:lnSpc>
                <a:spcPct val="90000"/>
              </a:lnSpc>
              <a:spcAft>
                <a:spcPts val="600"/>
              </a:spcAft>
            </a:pPr>
            <a:r>
              <a:rPr lang="en-US" sz="2000" dirty="0"/>
              <a:t>Please find the “song-classification-</a:t>
            </a:r>
            <a:r>
              <a:rPr lang="en-US" sz="2000" dirty="0" err="1"/>
              <a:t>challenge.ipynb</a:t>
            </a:r>
            <a:r>
              <a:rPr lang="en-US" sz="2000" dirty="0"/>
              <a:t>” Challenge notebook for this module </a:t>
            </a:r>
            <a:r>
              <a:rPr lang="en-US" sz="2000" dirty="0">
                <a:hlinkClick r:id="rId9"/>
              </a:rPr>
              <a:t>here</a:t>
            </a:r>
            <a:endParaRPr lang="en-US" sz="2000" dirty="0"/>
          </a:p>
        </p:txBody>
      </p:sp>
    </p:spTree>
    <p:custDataLst>
      <p:tags r:id="rId1"/>
    </p:custDataLst>
    <p:extLst>
      <p:ext uri="{BB962C8B-B14F-4D97-AF65-F5344CB8AC3E}">
        <p14:creationId xmlns:p14="http://schemas.microsoft.com/office/powerpoint/2010/main" val="38406237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5" name="Google Shape;1445;p133"/>
          <p:cNvSpPr txBox="1">
            <a:spLocks noGrp="1"/>
          </p:cNvSpPr>
          <p:nvPr>
            <p:ph type="title" idx="4294967295"/>
          </p:nvPr>
        </p:nvSpPr>
        <p:spPr>
          <a:xfrm>
            <a:off x="516835" y="514543"/>
            <a:ext cx="4391025" cy="702007"/>
          </a:xfrm>
          <a:prstGeom prst="rect">
            <a:avLst/>
          </a:prstGeom>
        </p:spPr>
        <p:txBody>
          <a:bodyPr spcFirstLastPara="1" vert="horz" lIns="91440" tIns="45720" rIns="91440" bIns="45720" rtlCol="0" anchor="t" anchorCtr="0">
            <a:normAutofit/>
          </a:bodyPr>
          <a:lstStyle/>
          <a:p>
            <a:pPr>
              <a:buClr>
                <a:srgbClr val="000000"/>
              </a:buClr>
              <a:buSzPts val="3000"/>
            </a:pPr>
            <a:r>
              <a:rPr lang="en-US" dirty="0">
                <a:solidFill>
                  <a:srgbClr val="0070C0"/>
                </a:solidFill>
              </a:rPr>
              <a:t>Hyperparameters</a:t>
            </a:r>
            <a:endParaRPr lang="en-US" sz="4000" dirty="0">
              <a:solidFill>
                <a:srgbClr val="0070C0"/>
              </a:solidFill>
            </a:endParaRPr>
          </a:p>
        </p:txBody>
      </p:sp>
      <p:sp>
        <p:nvSpPr>
          <p:cNvPr id="1446" name="Google Shape;1446;p133"/>
          <p:cNvSpPr txBox="1">
            <a:spLocks noGrp="1"/>
          </p:cNvSpPr>
          <p:nvPr>
            <p:ph idx="4294967295"/>
          </p:nvPr>
        </p:nvSpPr>
        <p:spPr>
          <a:xfrm>
            <a:off x="516835" y="1288098"/>
            <a:ext cx="10336695" cy="1973471"/>
          </a:xfrm>
          <a:prstGeom prst="rect">
            <a:avLst/>
          </a:prstGeom>
          <a:solidFill>
            <a:schemeClr val="bg1"/>
          </a:solidFill>
        </p:spPr>
        <p:txBody>
          <a:bodyPr spcFirstLastPara="1" vert="horz" lIns="91440" tIns="45720" rIns="91440" bIns="45720" rtlCol="0" anchor="t" anchorCtr="0">
            <a:normAutofit/>
          </a:bodyPr>
          <a:lstStyle/>
          <a:p>
            <a:r>
              <a:rPr lang="en-US" sz="2400" dirty="0">
                <a:ea typeface="+mn-lt"/>
                <a:cs typeface="+mn-lt"/>
              </a:rPr>
              <a:t>Adjustable parameters chosen prior to training a model</a:t>
            </a:r>
            <a:endParaRPr lang="en-US" sz="2400" dirty="0">
              <a:cs typeface="Calibri" panose="020F0502020204030204"/>
            </a:endParaRPr>
          </a:p>
          <a:p>
            <a:pPr marL="457200" lvl="1" indent="0">
              <a:buNone/>
            </a:pPr>
            <a:r>
              <a:rPr lang="en-US" sz="2000" dirty="0">
                <a:ea typeface="+mn-lt"/>
                <a:cs typeface="+mn-lt"/>
              </a:rPr>
              <a:t>e.g., learning rate, momentum, batch size, number/size of hidden layers, number of pooling layers, weight decay, learning rate decay, dropout ratio, …</a:t>
            </a:r>
            <a:endParaRPr lang="en-US" sz="2000" dirty="0">
              <a:cs typeface="Calibri" panose="020F0502020204030204"/>
            </a:endParaRPr>
          </a:p>
          <a:p>
            <a:r>
              <a:rPr lang="en-US" sz="2400" dirty="0">
                <a:ea typeface="+mn-lt"/>
                <a:cs typeface="+mn-lt"/>
              </a:rPr>
              <a:t>ML/DL model accuracy depends heavily on hyperparameter selection</a:t>
            </a:r>
            <a:endParaRPr lang="en-US" sz="2400" dirty="0"/>
          </a:p>
        </p:txBody>
      </p:sp>
      <p:pic>
        <p:nvPicPr>
          <p:cNvPr id="4" name="Picture 3">
            <a:extLst>
              <a:ext uri="{FF2B5EF4-FFF2-40B4-BE49-F238E27FC236}">
                <a16:creationId xmlns:a16="http://schemas.microsoft.com/office/drawing/2014/main" id="{E7D61E35-E8B3-44EB-B101-BD091968DC81}"/>
              </a:ext>
            </a:extLst>
          </p:cNvPr>
          <p:cNvPicPr>
            <a:picLocks noChangeAspect="1"/>
          </p:cNvPicPr>
          <p:nvPr/>
        </p:nvPicPr>
        <p:blipFill>
          <a:blip r:embed="rId3"/>
          <a:stretch>
            <a:fillRect/>
          </a:stretch>
        </p:blipFill>
        <p:spPr>
          <a:xfrm>
            <a:off x="632943" y="2928520"/>
            <a:ext cx="8407690" cy="3811215"/>
          </a:xfrm>
          <a:prstGeom prst="rect">
            <a:avLst/>
          </a:prstGeom>
        </p:spPr>
      </p:pic>
    </p:spTree>
    <p:extLst>
      <p:ext uri="{BB962C8B-B14F-4D97-AF65-F5344CB8AC3E}">
        <p14:creationId xmlns:p14="http://schemas.microsoft.com/office/powerpoint/2010/main" val="16320787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5" name="Google Shape;1445;p133"/>
          <p:cNvSpPr txBox="1">
            <a:spLocks noGrp="1"/>
          </p:cNvSpPr>
          <p:nvPr>
            <p:ph type="title" idx="4294967295"/>
          </p:nvPr>
        </p:nvSpPr>
        <p:spPr>
          <a:xfrm>
            <a:off x="434672" y="316196"/>
            <a:ext cx="6920285" cy="1091186"/>
          </a:xfrm>
          <a:prstGeom prst="rect">
            <a:avLst/>
          </a:prstGeom>
          <a:noFill/>
        </p:spPr>
        <p:txBody>
          <a:bodyPr spcFirstLastPara="1" vert="horz" lIns="91440" tIns="45720" rIns="91440" bIns="45720" rtlCol="0" anchor="ctr" anchorCtr="0">
            <a:normAutofit/>
          </a:bodyPr>
          <a:lstStyle/>
          <a:p>
            <a:pPr>
              <a:buClr>
                <a:srgbClr val="000000"/>
              </a:buClr>
              <a:buSzPts val="3000"/>
            </a:pPr>
            <a:r>
              <a:rPr lang="en-US" kern="1200" dirty="0" err="1">
                <a:solidFill>
                  <a:srgbClr val="0078D4"/>
                </a:solidFill>
                <a:latin typeface="+mj-lt"/>
                <a:ea typeface="+mj-ea"/>
                <a:cs typeface="+mj-cs"/>
              </a:rPr>
              <a:t>AzureML.Train.HyperDrive</a:t>
            </a:r>
            <a:endParaRPr lang="en-US" kern="1200" dirty="0">
              <a:solidFill>
                <a:srgbClr val="0078D4"/>
              </a:solidFill>
              <a:latin typeface="+mj-lt"/>
              <a:ea typeface="+mj-ea"/>
              <a:cs typeface="+mj-cs"/>
            </a:endParaRPr>
          </a:p>
        </p:txBody>
      </p:sp>
      <p:sp>
        <p:nvSpPr>
          <p:cNvPr id="1446" name="Google Shape;1446;p133"/>
          <p:cNvSpPr txBox="1">
            <a:spLocks noGrp="1"/>
          </p:cNvSpPr>
          <p:nvPr>
            <p:ph idx="4294967295"/>
          </p:nvPr>
        </p:nvSpPr>
        <p:spPr>
          <a:xfrm>
            <a:off x="434672" y="1113182"/>
            <a:ext cx="10379102" cy="4548145"/>
          </a:xfrm>
          <a:prstGeom prst="rect">
            <a:avLst/>
          </a:prstGeom>
        </p:spPr>
        <p:txBody>
          <a:bodyPr spcFirstLastPara="1" vert="horz" lIns="91440" tIns="45720" rIns="91440" bIns="45720" rtlCol="0" anchor="ctr" anchorCtr="0">
            <a:normAutofit/>
          </a:bodyPr>
          <a:lstStyle/>
          <a:p>
            <a:r>
              <a:rPr lang="en-US" sz="2000" dirty="0"/>
              <a:t>Hyperparameter exploration tool</a:t>
            </a:r>
          </a:p>
          <a:p>
            <a:pPr lvl="1"/>
            <a:r>
              <a:rPr lang="en-US" sz="2000" dirty="0"/>
              <a:t>Automate the exploration process </a:t>
            </a:r>
            <a:endParaRPr lang="en-US" sz="2000" dirty="0">
              <a:cs typeface="Calibri"/>
            </a:endParaRPr>
          </a:p>
          <a:p>
            <a:pPr lvl="1"/>
            <a:r>
              <a:rPr lang="en-US" sz="2000" dirty="0"/>
              <a:t>Achieve desired model accuracy</a:t>
            </a:r>
            <a:endParaRPr lang="en-US" sz="2000" dirty="0">
              <a:cs typeface="Calibri"/>
            </a:endParaRPr>
          </a:p>
          <a:p>
            <a:pPr lvl="1"/>
            <a:r>
              <a:rPr lang="en-US" sz="2000" dirty="0"/>
              <a:t>Minimize training time and resources</a:t>
            </a:r>
            <a:endParaRPr lang="en-US" sz="2000" dirty="0">
              <a:cs typeface="Calibri"/>
            </a:endParaRPr>
          </a:p>
          <a:p>
            <a:pPr lvl="1"/>
            <a:r>
              <a:rPr lang="en-US" sz="2000" dirty="0"/>
              <a:t>Apply to different models and learning domains</a:t>
            </a:r>
            <a:endParaRPr lang="en-US" sz="2000" dirty="0">
              <a:cs typeface="Calibri"/>
            </a:endParaRPr>
          </a:p>
          <a:p>
            <a:endParaRPr lang="en-US" sz="2000" dirty="0"/>
          </a:p>
          <a:p>
            <a:r>
              <a:rPr lang="en-US" sz="2000" dirty="0"/>
              <a:t>HyperDrive is an </a:t>
            </a:r>
            <a:r>
              <a:rPr lang="en-US" sz="2000" b="1" dirty="0"/>
              <a:t>automated</a:t>
            </a:r>
            <a:r>
              <a:rPr lang="en-US" sz="2000" dirty="0"/>
              <a:t> hyperparameter tuning tool that helps users find better results in a </a:t>
            </a:r>
            <a:r>
              <a:rPr lang="en-US" sz="2000" b="1" dirty="0"/>
              <a:t>cost-effective</a:t>
            </a:r>
            <a:r>
              <a:rPr lang="en-US" sz="2000" dirty="0"/>
              <a:t> manner.</a:t>
            </a:r>
            <a:endParaRPr lang="en-US" sz="2000" dirty="0">
              <a:cs typeface="Calibri"/>
            </a:endParaRPr>
          </a:p>
        </p:txBody>
      </p:sp>
    </p:spTree>
    <p:extLst>
      <p:ext uri="{BB962C8B-B14F-4D97-AF65-F5344CB8AC3E}">
        <p14:creationId xmlns:p14="http://schemas.microsoft.com/office/powerpoint/2010/main" val="1404201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5545A3EA-E8CE-443C-ABB0-A0EE4D7C85FB}"/>
              </a:ext>
            </a:extLst>
          </p:cNvPr>
          <p:cNvSpPr>
            <a:spLocks noGrp="1"/>
          </p:cNvSpPr>
          <p:nvPr>
            <p:ph type="title"/>
          </p:nvPr>
        </p:nvSpPr>
        <p:spPr>
          <a:xfrm>
            <a:off x="455613" y="255825"/>
            <a:ext cx="11306175" cy="814388"/>
          </a:xfrm>
        </p:spPr>
        <p:txBody>
          <a:bodyPr>
            <a:normAutofit/>
          </a:bodyPr>
          <a:lstStyle/>
          <a:p>
            <a:r>
              <a:rPr lang="en-US" dirty="0">
                <a:solidFill>
                  <a:srgbClr val="0078D4"/>
                </a:solidFill>
              </a:rPr>
              <a:t>How HyperDrive Works</a:t>
            </a:r>
            <a:endParaRPr lang="en-US" sz="4000" dirty="0"/>
          </a:p>
        </p:txBody>
      </p:sp>
      <p:cxnSp>
        <p:nvCxnSpPr>
          <p:cNvPr id="5" name="Straight Arrow Connector 4">
            <a:extLst>
              <a:ext uri="{FF2B5EF4-FFF2-40B4-BE49-F238E27FC236}">
                <a16:creationId xmlns:a16="http://schemas.microsoft.com/office/drawing/2014/main" id="{A550BF59-37BD-4D26-BA1F-4CE66C23442D}"/>
              </a:ext>
            </a:extLst>
          </p:cNvPr>
          <p:cNvCxnSpPr>
            <a:cxnSpLocks/>
          </p:cNvCxnSpPr>
          <p:nvPr/>
        </p:nvCxnSpPr>
        <p:spPr>
          <a:xfrm>
            <a:off x="4403483" y="5844577"/>
            <a:ext cx="3778450" cy="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47ADC58-4E8A-41BB-B63D-FCD7444B0284}"/>
              </a:ext>
            </a:extLst>
          </p:cNvPr>
          <p:cNvSpPr/>
          <p:nvPr/>
        </p:nvSpPr>
        <p:spPr>
          <a:xfrm>
            <a:off x="3123960" y="1497492"/>
            <a:ext cx="5969291" cy="5075713"/>
          </a:xfrm>
          <a:prstGeom prst="rect">
            <a:avLst/>
          </a:prstGeom>
          <a:noFill/>
          <a:ln w="38100" cmpd="tri">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cxnSp>
        <p:nvCxnSpPr>
          <p:cNvPr id="7" name="Straight Arrow Connector 6">
            <a:extLst>
              <a:ext uri="{FF2B5EF4-FFF2-40B4-BE49-F238E27FC236}">
                <a16:creationId xmlns:a16="http://schemas.microsoft.com/office/drawing/2014/main" id="{5D0FE922-D8A3-4481-A3EE-B3E89B587810}"/>
              </a:ext>
            </a:extLst>
          </p:cNvPr>
          <p:cNvCxnSpPr>
            <a:cxnSpLocks/>
          </p:cNvCxnSpPr>
          <p:nvPr/>
        </p:nvCxnSpPr>
        <p:spPr>
          <a:xfrm rot="16200000">
            <a:off x="2514115" y="3955208"/>
            <a:ext cx="3778450" cy="2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EFC947F-CAA2-47BC-BABD-8CA4E8827367}"/>
              </a:ext>
            </a:extLst>
          </p:cNvPr>
          <p:cNvSpPr txBox="1"/>
          <p:nvPr/>
        </p:nvSpPr>
        <p:spPr>
          <a:xfrm>
            <a:off x="5194416" y="5709238"/>
            <a:ext cx="1921008"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latin typeface="Calibri" panose="020F0502020204030204" pitchFamily="34" charset="0"/>
                <a:cs typeface="Calibri" panose="020F0502020204030204" pitchFamily="34" charset="0"/>
              </a:rPr>
              <a:t>Hyperparameter 1</a:t>
            </a:r>
          </a:p>
        </p:txBody>
      </p:sp>
      <p:sp>
        <p:nvSpPr>
          <p:cNvPr id="9" name="TextBox 8">
            <a:extLst>
              <a:ext uri="{FF2B5EF4-FFF2-40B4-BE49-F238E27FC236}">
                <a16:creationId xmlns:a16="http://schemas.microsoft.com/office/drawing/2014/main" id="{C22CB372-8D22-463F-8CB8-17D7ADC8033C}"/>
              </a:ext>
            </a:extLst>
          </p:cNvPr>
          <p:cNvSpPr txBox="1"/>
          <p:nvPr/>
        </p:nvSpPr>
        <p:spPr>
          <a:xfrm rot="16200000">
            <a:off x="3325924" y="3548754"/>
            <a:ext cx="1921008"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latin typeface="Calibri" panose="020F0502020204030204" pitchFamily="34" charset="0"/>
                <a:cs typeface="Calibri" panose="020F0502020204030204" pitchFamily="34" charset="0"/>
              </a:rPr>
              <a:t>Hyperparameter 2</a:t>
            </a:r>
          </a:p>
        </p:txBody>
      </p:sp>
      <p:sp>
        <p:nvSpPr>
          <p:cNvPr id="10" name="Rectangle 9">
            <a:extLst>
              <a:ext uri="{FF2B5EF4-FFF2-40B4-BE49-F238E27FC236}">
                <a16:creationId xmlns:a16="http://schemas.microsoft.com/office/drawing/2014/main" id="{7FFEAAA5-8781-4461-96F4-F24D02D9B10C}"/>
              </a:ext>
            </a:extLst>
          </p:cNvPr>
          <p:cNvSpPr/>
          <p:nvPr/>
        </p:nvSpPr>
        <p:spPr bwMode="auto">
          <a:xfrm>
            <a:off x="4403196" y="5375730"/>
            <a:ext cx="429485" cy="46597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38711AE4-A66C-4AE0-86B3-E63664CE0836}"/>
              </a:ext>
            </a:extLst>
          </p:cNvPr>
          <p:cNvSpPr txBox="1"/>
          <p:nvPr/>
        </p:nvSpPr>
        <p:spPr>
          <a:xfrm>
            <a:off x="4249270" y="5390744"/>
            <a:ext cx="791455"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0078D4"/>
                </a:solidFill>
                <a:latin typeface="Calibri" panose="020F0502020204030204" pitchFamily="34" charset="0"/>
                <a:cs typeface="Calibri" panose="020F0502020204030204" pitchFamily="34" charset="0"/>
              </a:rPr>
              <a:t>Run 1</a:t>
            </a:r>
          </a:p>
        </p:txBody>
      </p:sp>
      <p:sp>
        <p:nvSpPr>
          <p:cNvPr id="12" name="Rectangle 11">
            <a:extLst>
              <a:ext uri="{FF2B5EF4-FFF2-40B4-BE49-F238E27FC236}">
                <a16:creationId xmlns:a16="http://schemas.microsoft.com/office/drawing/2014/main" id="{1303D541-D216-4700-AB97-C8B926FDC3C9}"/>
              </a:ext>
            </a:extLst>
          </p:cNvPr>
          <p:cNvSpPr/>
          <p:nvPr/>
        </p:nvSpPr>
        <p:spPr bwMode="auto">
          <a:xfrm>
            <a:off x="4832220" y="2692734"/>
            <a:ext cx="429485" cy="46597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0F980CCD-9B97-4834-AB90-1A7F613D9330}"/>
              </a:ext>
            </a:extLst>
          </p:cNvPr>
          <p:cNvSpPr txBox="1"/>
          <p:nvPr/>
        </p:nvSpPr>
        <p:spPr>
          <a:xfrm>
            <a:off x="4686668" y="2707748"/>
            <a:ext cx="791455"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0078D4"/>
                </a:solidFill>
                <a:latin typeface="Calibri" panose="020F0502020204030204" pitchFamily="34" charset="0"/>
                <a:cs typeface="Calibri" panose="020F0502020204030204" pitchFamily="34" charset="0"/>
              </a:rPr>
              <a:t>Run 2</a:t>
            </a:r>
          </a:p>
        </p:txBody>
      </p:sp>
      <p:sp>
        <p:nvSpPr>
          <p:cNvPr id="14" name="Rectangle 13">
            <a:extLst>
              <a:ext uri="{FF2B5EF4-FFF2-40B4-BE49-F238E27FC236}">
                <a16:creationId xmlns:a16="http://schemas.microsoft.com/office/drawing/2014/main" id="{2A4B7E5A-DD12-445F-A1DF-906BF19A179D}"/>
              </a:ext>
            </a:extLst>
          </p:cNvPr>
          <p:cNvSpPr/>
          <p:nvPr/>
        </p:nvSpPr>
        <p:spPr bwMode="auto">
          <a:xfrm>
            <a:off x="6307548" y="4467738"/>
            <a:ext cx="429485" cy="46597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13C107FF-E1D8-4A40-AB82-66874E8892A7}"/>
              </a:ext>
            </a:extLst>
          </p:cNvPr>
          <p:cNvSpPr txBox="1"/>
          <p:nvPr/>
        </p:nvSpPr>
        <p:spPr>
          <a:xfrm>
            <a:off x="6161996" y="4474379"/>
            <a:ext cx="791455"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0078D4"/>
                </a:solidFill>
                <a:latin typeface="Calibri" panose="020F0502020204030204" pitchFamily="34" charset="0"/>
                <a:cs typeface="Calibri" panose="020F0502020204030204" pitchFamily="34" charset="0"/>
              </a:rPr>
              <a:t>Run 3</a:t>
            </a:r>
          </a:p>
        </p:txBody>
      </p:sp>
      <p:sp>
        <p:nvSpPr>
          <p:cNvPr id="16" name="Rectangle 15">
            <a:extLst>
              <a:ext uri="{FF2B5EF4-FFF2-40B4-BE49-F238E27FC236}">
                <a16:creationId xmlns:a16="http://schemas.microsoft.com/office/drawing/2014/main" id="{0F5C2D82-0B40-4C02-AD25-756FDC6E64A7}"/>
              </a:ext>
            </a:extLst>
          </p:cNvPr>
          <p:cNvSpPr/>
          <p:nvPr/>
        </p:nvSpPr>
        <p:spPr bwMode="auto">
          <a:xfrm>
            <a:off x="7675300" y="3407346"/>
            <a:ext cx="429485" cy="46597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6307271B-B5E5-4436-9321-708F0A81DBA8}"/>
              </a:ext>
            </a:extLst>
          </p:cNvPr>
          <p:cNvSpPr txBox="1"/>
          <p:nvPr/>
        </p:nvSpPr>
        <p:spPr>
          <a:xfrm>
            <a:off x="7529747" y="3422360"/>
            <a:ext cx="791455"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0078D4"/>
                </a:solidFill>
                <a:latin typeface="Calibri" panose="020F0502020204030204" pitchFamily="34" charset="0"/>
                <a:cs typeface="Calibri" panose="020F0502020204030204" pitchFamily="34" charset="0"/>
              </a:rPr>
              <a:t>Run p</a:t>
            </a:r>
          </a:p>
        </p:txBody>
      </p:sp>
      <p:sp>
        <p:nvSpPr>
          <p:cNvPr id="18" name="TextBox 17">
            <a:extLst>
              <a:ext uri="{FF2B5EF4-FFF2-40B4-BE49-F238E27FC236}">
                <a16:creationId xmlns:a16="http://schemas.microsoft.com/office/drawing/2014/main" id="{08C68F1D-D702-4AC5-BD35-F8F90E1169F4}"/>
              </a:ext>
            </a:extLst>
          </p:cNvPr>
          <p:cNvSpPr txBox="1"/>
          <p:nvPr/>
        </p:nvSpPr>
        <p:spPr>
          <a:xfrm>
            <a:off x="4278694" y="5379868"/>
            <a:ext cx="791455" cy="461665"/>
          </a:xfrm>
          <a:prstGeom prst="rect">
            <a:avLst/>
          </a:prstGeom>
          <a:noFill/>
        </p:spPr>
        <p:txBody>
          <a:bodyPr wrap="squar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0.75</a:t>
            </a:r>
          </a:p>
        </p:txBody>
      </p:sp>
      <p:sp>
        <p:nvSpPr>
          <p:cNvPr id="19" name="TextBox 18">
            <a:extLst>
              <a:ext uri="{FF2B5EF4-FFF2-40B4-BE49-F238E27FC236}">
                <a16:creationId xmlns:a16="http://schemas.microsoft.com/office/drawing/2014/main" id="{31683284-9706-4762-AFEC-C7E0F71C4B62}"/>
              </a:ext>
            </a:extLst>
          </p:cNvPr>
          <p:cNvSpPr txBox="1"/>
          <p:nvPr/>
        </p:nvSpPr>
        <p:spPr>
          <a:xfrm>
            <a:off x="4734990" y="2699404"/>
            <a:ext cx="791455" cy="461665"/>
          </a:xfrm>
          <a:prstGeom prst="rect">
            <a:avLst/>
          </a:prstGeom>
          <a:noFill/>
        </p:spPr>
        <p:txBody>
          <a:bodyPr wrap="squar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0.97</a:t>
            </a:r>
          </a:p>
        </p:txBody>
      </p:sp>
      <p:sp>
        <p:nvSpPr>
          <p:cNvPr id="22" name="Rectangle 21">
            <a:extLst>
              <a:ext uri="{FF2B5EF4-FFF2-40B4-BE49-F238E27FC236}">
                <a16:creationId xmlns:a16="http://schemas.microsoft.com/office/drawing/2014/main" id="{2A4C6420-F6A4-48C3-8FE9-DDC7BA75F94A}"/>
              </a:ext>
            </a:extLst>
          </p:cNvPr>
          <p:cNvSpPr/>
          <p:nvPr/>
        </p:nvSpPr>
        <p:spPr bwMode="auto">
          <a:xfrm>
            <a:off x="7052896" y="2093382"/>
            <a:ext cx="429485" cy="46597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7562AD23-8A17-4CB8-9DCD-A179A7FC0D4F}"/>
              </a:ext>
            </a:extLst>
          </p:cNvPr>
          <p:cNvSpPr txBox="1"/>
          <p:nvPr/>
        </p:nvSpPr>
        <p:spPr>
          <a:xfrm>
            <a:off x="6914437" y="2106426"/>
            <a:ext cx="791455"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0078D4"/>
                </a:solidFill>
                <a:latin typeface="Calibri" panose="020F0502020204030204" pitchFamily="34" charset="0"/>
                <a:cs typeface="Calibri" panose="020F0502020204030204" pitchFamily="34" charset="0"/>
              </a:rPr>
              <a:t>Run 5</a:t>
            </a:r>
          </a:p>
        </p:txBody>
      </p:sp>
      <p:sp>
        <p:nvSpPr>
          <p:cNvPr id="25" name="Rectangle 24">
            <a:extLst>
              <a:ext uri="{FF2B5EF4-FFF2-40B4-BE49-F238E27FC236}">
                <a16:creationId xmlns:a16="http://schemas.microsoft.com/office/drawing/2014/main" id="{3B520BF5-8988-4E39-AA65-21B581E48E67}"/>
              </a:ext>
            </a:extLst>
          </p:cNvPr>
          <p:cNvSpPr/>
          <p:nvPr/>
        </p:nvSpPr>
        <p:spPr bwMode="auto">
          <a:xfrm>
            <a:off x="5192088" y="2245782"/>
            <a:ext cx="429485" cy="46597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2C4FB307-51A8-490A-A1F0-7E391E26314A}"/>
              </a:ext>
            </a:extLst>
          </p:cNvPr>
          <p:cNvSpPr txBox="1"/>
          <p:nvPr/>
        </p:nvSpPr>
        <p:spPr>
          <a:xfrm>
            <a:off x="5045256" y="2242079"/>
            <a:ext cx="791455"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0078D4"/>
                </a:solidFill>
                <a:latin typeface="Calibri" panose="020F0502020204030204" pitchFamily="34" charset="0"/>
                <a:cs typeface="Calibri" panose="020F0502020204030204" pitchFamily="34" charset="0"/>
              </a:rPr>
              <a:t>Run 6</a:t>
            </a:r>
          </a:p>
        </p:txBody>
      </p:sp>
      <p:sp>
        <p:nvSpPr>
          <p:cNvPr id="27" name="TextBox 26">
            <a:extLst>
              <a:ext uri="{FF2B5EF4-FFF2-40B4-BE49-F238E27FC236}">
                <a16:creationId xmlns:a16="http://schemas.microsoft.com/office/drawing/2014/main" id="{391F4367-5536-4280-8974-8C15B36982E4}"/>
              </a:ext>
            </a:extLst>
          </p:cNvPr>
          <p:cNvSpPr txBox="1"/>
          <p:nvPr/>
        </p:nvSpPr>
        <p:spPr>
          <a:xfrm>
            <a:off x="6153068" y="4476736"/>
            <a:ext cx="791455" cy="461665"/>
          </a:xfrm>
          <a:prstGeom prst="rect">
            <a:avLst/>
          </a:prstGeom>
          <a:noFill/>
        </p:spPr>
        <p:txBody>
          <a:bodyPr wrap="squar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0.35</a:t>
            </a:r>
          </a:p>
        </p:txBody>
      </p:sp>
      <p:sp>
        <p:nvSpPr>
          <p:cNvPr id="28" name="Rectangle 27">
            <a:extLst>
              <a:ext uri="{FF2B5EF4-FFF2-40B4-BE49-F238E27FC236}">
                <a16:creationId xmlns:a16="http://schemas.microsoft.com/office/drawing/2014/main" id="{1B4FF105-95B3-4412-A5A5-A9E023EE1BF4}"/>
              </a:ext>
            </a:extLst>
          </p:cNvPr>
          <p:cNvSpPr/>
          <p:nvPr/>
        </p:nvSpPr>
        <p:spPr bwMode="auto">
          <a:xfrm>
            <a:off x="5637760" y="3559746"/>
            <a:ext cx="429485" cy="46597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AB0119F8-E847-4D31-9157-E1E762B4BD91}"/>
              </a:ext>
            </a:extLst>
          </p:cNvPr>
          <p:cNvSpPr txBox="1"/>
          <p:nvPr/>
        </p:nvSpPr>
        <p:spPr>
          <a:xfrm>
            <a:off x="5492208" y="3574760"/>
            <a:ext cx="791455"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0078D4"/>
                </a:solidFill>
                <a:latin typeface="Calibri" panose="020F0502020204030204" pitchFamily="34" charset="0"/>
                <a:cs typeface="Calibri" panose="020F0502020204030204" pitchFamily="34" charset="0"/>
              </a:rPr>
              <a:t>Run 7</a:t>
            </a:r>
          </a:p>
        </p:txBody>
      </p:sp>
      <p:sp>
        <p:nvSpPr>
          <p:cNvPr id="32" name="Footer Placeholder 8">
            <a:extLst>
              <a:ext uri="{FF2B5EF4-FFF2-40B4-BE49-F238E27FC236}">
                <a16:creationId xmlns:a16="http://schemas.microsoft.com/office/drawing/2014/main" id="{70B01002-BB7A-4AF2-8757-133040442688}"/>
              </a:ext>
            </a:extLst>
          </p:cNvPr>
          <p:cNvSpPr txBox="1">
            <a:spLocks/>
          </p:cNvSpPr>
          <p:nvPr/>
        </p:nvSpPr>
        <p:spPr>
          <a:xfrm>
            <a:off x="361838" y="6450194"/>
            <a:ext cx="11586711" cy="11829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86">
                <a:solidFill>
                  <a:srgbClr val="FFFFFF">
                    <a:lumMod val="65000"/>
                  </a:srgbClr>
                </a:solidFill>
                <a:latin typeface="Segoe UI"/>
              </a:rPr>
              <a:t>© Microsoft Corporation                                                                                  								                                Azure </a:t>
            </a:r>
          </a:p>
        </p:txBody>
      </p:sp>
      <p:sp>
        <p:nvSpPr>
          <p:cNvPr id="33" name="Rectangle 32">
            <a:extLst>
              <a:ext uri="{FF2B5EF4-FFF2-40B4-BE49-F238E27FC236}">
                <a16:creationId xmlns:a16="http://schemas.microsoft.com/office/drawing/2014/main" id="{D73AABA0-E983-4096-9B26-1356617F9F91}"/>
              </a:ext>
            </a:extLst>
          </p:cNvPr>
          <p:cNvSpPr/>
          <p:nvPr/>
        </p:nvSpPr>
        <p:spPr>
          <a:xfrm>
            <a:off x="826327" y="2273622"/>
            <a:ext cx="159563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4BB1FF"/>
                </a:solidFill>
                <a:latin typeface="Segoe UI Semibold"/>
              </a:rPr>
              <a:t>Training</a:t>
            </a:r>
            <a:r>
              <a:rPr kumimoji="0" lang="en-US" sz="1400" b="0" i="0" u="none" strike="noStrike" kern="1200" cap="none" spc="0" normalizeH="0" baseline="0" noProof="0">
                <a:ln>
                  <a:noFill/>
                </a:ln>
                <a:solidFill>
                  <a:srgbClr val="4BB1FF"/>
                </a:solidFill>
                <a:effectLst/>
                <a:uLnTx/>
                <a:uFillTx/>
                <a:latin typeface="Segoe UI Semibold"/>
                <a:ea typeface="+mn-ea"/>
                <a:cs typeface="+mn-cs"/>
              </a:rPr>
              <a:t> data</a:t>
            </a:r>
          </a:p>
        </p:txBody>
      </p:sp>
      <p:sp>
        <p:nvSpPr>
          <p:cNvPr id="34" name="Rectangle 33">
            <a:extLst>
              <a:ext uri="{FF2B5EF4-FFF2-40B4-BE49-F238E27FC236}">
                <a16:creationId xmlns:a16="http://schemas.microsoft.com/office/drawing/2014/main" id="{7E18F905-E299-43C9-8AAF-49702DB2E9F7}"/>
              </a:ext>
            </a:extLst>
          </p:cNvPr>
          <p:cNvSpPr/>
          <p:nvPr/>
        </p:nvSpPr>
        <p:spPr>
          <a:xfrm>
            <a:off x="818596" y="4504823"/>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BB1FF"/>
                </a:solidFill>
                <a:effectLst/>
                <a:uLnTx/>
                <a:uFillTx/>
                <a:latin typeface="Segoe UI Semibold"/>
                <a:ea typeface="+mn-ea"/>
                <a:cs typeface="+mn-cs"/>
              </a:rPr>
              <a:t>Define goals</a:t>
            </a:r>
          </a:p>
        </p:txBody>
      </p:sp>
      <p:sp>
        <p:nvSpPr>
          <p:cNvPr id="35" name="Rectangle 34">
            <a:extLst>
              <a:ext uri="{FF2B5EF4-FFF2-40B4-BE49-F238E27FC236}">
                <a16:creationId xmlns:a16="http://schemas.microsoft.com/office/drawing/2014/main" id="{487BC1EA-1237-4E80-864B-40DEB41FBE4C}"/>
              </a:ext>
            </a:extLst>
          </p:cNvPr>
          <p:cNvSpPr/>
          <p:nvPr/>
        </p:nvSpPr>
        <p:spPr>
          <a:xfrm>
            <a:off x="818596" y="5514337"/>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BB1FF"/>
                </a:solidFill>
                <a:effectLst/>
                <a:uLnTx/>
                <a:uFillTx/>
                <a:latin typeface="Segoe UI Semibold"/>
                <a:ea typeface="+mn-ea"/>
                <a:cs typeface="+mn-cs"/>
              </a:rPr>
              <a:t>Apply constraints</a:t>
            </a:r>
          </a:p>
        </p:txBody>
      </p:sp>
      <p:sp>
        <p:nvSpPr>
          <p:cNvPr id="36" name="Rectangle 35">
            <a:extLst>
              <a:ext uri="{FF2B5EF4-FFF2-40B4-BE49-F238E27FC236}">
                <a16:creationId xmlns:a16="http://schemas.microsoft.com/office/drawing/2014/main" id="{B207F554-6849-41B3-82B3-C572E318E38E}"/>
              </a:ext>
            </a:extLst>
          </p:cNvPr>
          <p:cNvSpPr/>
          <p:nvPr/>
        </p:nvSpPr>
        <p:spPr bwMode="auto">
          <a:xfrm>
            <a:off x="9783582" y="1227341"/>
            <a:ext cx="1985853"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Output</a:t>
            </a:r>
          </a:p>
        </p:txBody>
      </p:sp>
      <p:sp>
        <p:nvSpPr>
          <p:cNvPr id="37" name="Rectangle 36">
            <a:extLst>
              <a:ext uri="{FF2B5EF4-FFF2-40B4-BE49-F238E27FC236}">
                <a16:creationId xmlns:a16="http://schemas.microsoft.com/office/drawing/2014/main" id="{0A80CC19-161A-4152-8AB7-049A49CB7271}"/>
              </a:ext>
            </a:extLst>
          </p:cNvPr>
          <p:cNvSpPr/>
          <p:nvPr/>
        </p:nvSpPr>
        <p:spPr>
          <a:xfrm>
            <a:off x="471715" y="1231193"/>
            <a:ext cx="229804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Input</a:t>
            </a:r>
          </a:p>
        </p:txBody>
      </p:sp>
      <p:sp>
        <p:nvSpPr>
          <p:cNvPr id="38" name="Isosceles Triangle 31">
            <a:extLst>
              <a:ext uri="{FF2B5EF4-FFF2-40B4-BE49-F238E27FC236}">
                <a16:creationId xmlns:a16="http://schemas.microsoft.com/office/drawing/2014/main" id="{ACF5E2AA-3499-4520-94F5-973332B0E15C}"/>
              </a:ext>
            </a:extLst>
          </p:cNvPr>
          <p:cNvSpPr/>
          <p:nvPr/>
        </p:nvSpPr>
        <p:spPr>
          <a:xfrm rot="5400000">
            <a:off x="1666392" y="4293013"/>
            <a:ext cx="2099978" cy="318091"/>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9" name="Isosceles Triangle 70">
            <a:extLst>
              <a:ext uri="{FF2B5EF4-FFF2-40B4-BE49-F238E27FC236}">
                <a16:creationId xmlns:a16="http://schemas.microsoft.com/office/drawing/2014/main" id="{F7C2A2DF-1E74-4176-816B-C2CCD393F3BD}"/>
              </a:ext>
            </a:extLst>
          </p:cNvPr>
          <p:cNvSpPr/>
          <p:nvPr/>
        </p:nvSpPr>
        <p:spPr>
          <a:xfrm rot="5400000">
            <a:off x="8790924" y="4331141"/>
            <a:ext cx="2099980" cy="266412"/>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EDFF299E-1B85-48F0-A107-3D4EF8F19E55}"/>
              </a:ext>
            </a:extLst>
          </p:cNvPr>
          <p:cNvSpPr/>
          <p:nvPr/>
        </p:nvSpPr>
        <p:spPr>
          <a:xfrm>
            <a:off x="3470969" y="1227341"/>
            <a:ext cx="5250060"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rgbClr val="0078D4"/>
                </a:solidFill>
                <a:latin typeface="Segoe UI Semibold"/>
              </a:rPr>
              <a:t>Launch multiple</a:t>
            </a:r>
            <a:r>
              <a:rPr kumimoji="0" lang="en-US" sz="2000" b="0" i="0" u="none" strike="noStrike" kern="1200" cap="none" spc="0" normalizeH="0" baseline="0" noProof="0">
                <a:ln>
                  <a:noFill/>
                </a:ln>
                <a:solidFill>
                  <a:srgbClr val="0078D4"/>
                </a:solidFill>
                <a:effectLst/>
                <a:uLnTx/>
                <a:uFillTx/>
                <a:latin typeface="Segoe UI Semibold"/>
                <a:ea typeface="+mn-ea"/>
                <a:cs typeface="+mn-cs"/>
              </a:rPr>
              <a:t> parallel training runs</a:t>
            </a:r>
          </a:p>
        </p:txBody>
      </p:sp>
      <p:grpSp>
        <p:nvGrpSpPr>
          <p:cNvPr id="41" name="Group 20">
            <a:extLst>
              <a:ext uri="{FF2B5EF4-FFF2-40B4-BE49-F238E27FC236}">
                <a16:creationId xmlns:a16="http://schemas.microsoft.com/office/drawing/2014/main" id="{6BFC2734-CF9B-4A84-A1CC-4BD3A6F09B17}"/>
              </a:ext>
            </a:extLst>
          </p:cNvPr>
          <p:cNvGrpSpPr>
            <a:grpSpLocks noChangeAspect="1"/>
          </p:cNvGrpSpPr>
          <p:nvPr/>
        </p:nvGrpSpPr>
        <p:grpSpPr bwMode="auto">
          <a:xfrm>
            <a:off x="1374919" y="1811488"/>
            <a:ext cx="498446" cy="436316"/>
            <a:chOff x="3764" y="3313"/>
            <a:chExt cx="353" cy="309"/>
          </a:xfrm>
          <a:noFill/>
        </p:grpSpPr>
        <p:sp>
          <p:nvSpPr>
            <p:cNvPr id="42" name="Freeform 21">
              <a:extLst>
                <a:ext uri="{FF2B5EF4-FFF2-40B4-BE49-F238E27FC236}">
                  <a16:creationId xmlns:a16="http://schemas.microsoft.com/office/drawing/2014/main" id="{D5B45B82-BA0E-4033-A320-6295E2937EB2}"/>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43" name="Freeform 22">
              <a:extLst>
                <a:ext uri="{FF2B5EF4-FFF2-40B4-BE49-F238E27FC236}">
                  <a16:creationId xmlns:a16="http://schemas.microsoft.com/office/drawing/2014/main" id="{A7305448-7606-44C3-AEEA-F2B6A290C25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44" name="Freeform 23">
              <a:extLst>
                <a:ext uri="{FF2B5EF4-FFF2-40B4-BE49-F238E27FC236}">
                  <a16:creationId xmlns:a16="http://schemas.microsoft.com/office/drawing/2014/main" id="{6D139C8E-A229-4AF5-982F-698602AB31D7}"/>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45" name="Freeform 24">
              <a:extLst>
                <a:ext uri="{FF2B5EF4-FFF2-40B4-BE49-F238E27FC236}">
                  <a16:creationId xmlns:a16="http://schemas.microsoft.com/office/drawing/2014/main" id="{963E4109-889A-4ABC-9AA4-75233717EA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46" name="Freeform 25">
              <a:extLst>
                <a:ext uri="{FF2B5EF4-FFF2-40B4-BE49-F238E27FC236}">
                  <a16:creationId xmlns:a16="http://schemas.microsoft.com/office/drawing/2014/main" id="{9A346869-18CA-431C-91CC-E050E3BE2315}"/>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47" name="Freeform 26">
              <a:extLst>
                <a:ext uri="{FF2B5EF4-FFF2-40B4-BE49-F238E27FC236}">
                  <a16:creationId xmlns:a16="http://schemas.microsoft.com/office/drawing/2014/main" id="{4F3C8D72-96A8-42D3-9F87-25C5120CA70B}"/>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48" name="Freeform 27">
              <a:extLst>
                <a:ext uri="{FF2B5EF4-FFF2-40B4-BE49-F238E27FC236}">
                  <a16:creationId xmlns:a16="http://schemas.microsoft.com/office/drawing/2014/main" id="{B9A60AEE-523F-48E6-A33D-37850C3C72E9}"/>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49" name="Freeform 28">
              <a:extLst>
                <a:ext uri="{FF2B5EF4-FFF2-40B4-BE49-F238E27FC236}">
                  <a16:creationId xmlns:a16="http://schemas.microsoft.com/office/drawing/2014/main" id="{60296A35-2F98-4339-A80E-1CA81CE6853B}"/>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0" name="Freeform 29">
              <a:extLst>
                <a:ext uri="{FF2B5EF4-FFF2-40B4-BE49-F238E27FC236}">
                  <a16:creationId xmlns:a16="http://schemas.microsoft.com/office/drawing/2014/main" id="{48E19BF4-56DF-4875-AEA7-3EF9BDC35EB8}"/>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1" name="Freeform 30">
              <a:extLst>
                <a:ext uri="{FF2B5EF4-FFF2-40B4-BE49-F238E27FC236}">
                  <a16:creationId xmlns:a16="http://schemas.microsoft.com/office/drawing/2014/main" id="{77810B11-1B0D-413F-B349-4488EB09D028}"/>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2" name="Freeform 31">
              <a:extLst>
                <a:ext uri="{FF2B5EF4-FFF2-40B4-BE49-F238E27FC236}">
                  <a16:creationId xmlns:a16="http://schemas.microsoft.com/office/drawing/2014/main" id="{94A7CA70-5918-4135-885D-EEB2EC8190A2}"/>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3" name="Freeform 32">
              <a:extLst>
                <a:ext uri="{FF2B5EF4-FFF2-40B4-BE49-F238E27FC236}">
                  <a16:creationId xmlns:a16="http://schemas.microsoft.com/office/drawing/2014/main" id="{1C13CD36-426C-49E8-8F65-180C1DB748E2}"/>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4" name="Freeform 33">
              <a:extLst>
                <a:ext uri="{FF2B5EF4-FFF2-40B4-BE49-F238E27FC236}">
                  <a16:creationId xmlns:a16="http://schemas.microsoft.com/office/drawing/2014/main" id="{8FDDB010-1DB7-42D0-AE6D-BE2720BD416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5" name="Freeform 34">
              <a:extLst>
                <a:ext uri="{FF2B5EF4-FFF2-40B4-BE49-F238E27FC236}">
                  <a16:creationId xmlns:a16="http://schemas.microsoft.com/office/drawing/2014/main" id="{FC435BD8-323A-43C8-8BAA-46CE6DC4C227}"/>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6" name="Freeform 35">
              <a:extLst>
                <a:ext uri="{FF2B5EF4-FFF2-40B4-BE49-F238E27FC236}">
                  <a16:creationId xmlns:a16="http://schemas.microsoft.com/office/drawing/2014/main" id="{631FE6EC-EEAC-4594-9376-88D648619BCB}"/>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7" name="Freeform 36">
              <a:extLst>
                <a:ext uri="{FF2B5EF4-FFF2-40B4-BE49-F238E27FC236}">
                  <a16:creationId xmlns:a16="http://schemas.microsoft.com/office/drawing/2014/main" id="{FA9C8C09-528F-4544-B6C8-FA47E80A4239}"/>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8" name="Freeform 37">
              <a:extLst>
                <a:ext uri="{FF2B5EF4-FFF2-40B4-BE49-F238E27FC236}">
                  <a16:creationId xmlns:a16="http://schemas.microsoft.com/office/drawing/2014/main" id="{93EB7F88-92E8-4DB3-83E0-EFB1F25DB18E}"/>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59" name="Freeform 38">
              <a:extLst>
                <a:ext uri="{FF2B5EF4-FFF2-40B4-BE49-F238E27FC236}">
                  <a16:creationId xmlns:a16="http://schemas.microsoft.com/office/drawing/2014/main" id="{BD8FBC77-EAC5-4886-AAF7-F1489DFE4029}"/>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grpSp>
      <p:grpSp>
        <p:nvGrpSpPr>
          <p:cNvPr id="60" name="Group 59">
            <a:extLst>
              <a:ext uri="{FF2B5EF4-FFF2-40B4-BE49-F238E27FC236}">
                <a16:creationId xmlns:a16="http://schemas.microsoft.com/office/drawing/2014/main" id="{9AC8954E-146A-4CA0-8699-688534AE7EEA}"/>
              </a:ext>
            </a:extLst>
          </p:cNvPr>
          <p:cNvGrpSpPr/>
          <p:nvPr/>
        </p:nvGrpSpPr>
        <p:grpSpPr>
          <a:xfrm>
            <a:off x="1436341" y="4057481"/>
            <a:ext cx="375602" cy="424726"/>
            <a:chOff x="9005455" y="6149108"/>
            <a:chExt cx="1115925" cy="1261885"/>
          </a:xfrm>
          <a:noFill/>
        </p:grpSpPr>
        <p:sp>
          <p:nvSpPr>
            <p:cNvPr id="61" name="Freeform 938">
              <a:extLst>
                <a:ext uri="{FF2B5EF4-FFF2-40B4-BE49-F238E27FC236}">
                  <a16:creationId xmlns:a16="http://schemas.microsoft.com/office/drawing/2014/main" id="{F9A3F082-5E32-451B-A800-00F53B9C71D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62" name="Freeform 939">
              <a:extLst>
                <a:ext uri="{FF2B5EF4-FFF2-40B4-BE49-F238E27FC236}">
                  <a16:creationId xmlns:a16="http://schemas.microsoft.com/office/drawing/2014/main" id="{3D4BC7AF-4A54-4954-A760-7E92CA13F28F}"/>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63" name="Freeform 940">
              <a:extLst>
                <a:ext uri="{FF2B5EF4-FFF2-40B4-BE49-F238E27FC236}">
                  <a16:creationId xmlns:a16="http://schemas.microsoft.com/office/drawing/2014/main" id="{8F791CDC-ADB0-4021-AF89-055CD6914A9D}"/>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64" name="Freeform 941">
              <a:extLst>
                <a:ext uri="{FF2B5EF4-FFF2-40B4-BE49-F238E27FC236}">
                  <a16:creationId xmlns:a16="http://schemas.microsoft.com/office/drawing/2014/main" id="{0E1C0DDB-73D1-4228-A5BE-670B46055887}"/>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BB1FF"/>
                </a:solidFill>
                <a:effectLst/>
                <a:uLnTx/>
                <a:uFillTx/>
                <a:latin typeface="Segoe UI"/>
                <a:ea typeface="+mn-ea"/>
                <a:cs typeface="+mn-cs"/>
              </a:endParaRPr>
            </a:p>
          </p:txBody>
        </p:sp>
        <p:sp>
          <p:nvSpPr>
            <p:cNvPr id="65" name="Oval 64">
              <a:extLst>
                <a:ext uri="{FF2B5EF4-FFF2-40B4-BE49-F238E27FC236}">
                  <a16:creationId xmlns:a16="http://schemas.microsoft.com/office/drawing/2014/main" id="{819ACE20-EA11-4518-8CFD-228DF3775B40}"/>
                </a:ext>
              </a:extLst>
            </p:cNvPr>
            <p:cNvSpPr/>
            <p:nvPr/>
          </p:nvSpPr>
          <p:spPr bwMode="auto">
            <a:xfrm>
              <a:off x="9555323" y="6844938"/>
              <a:ext cx="566057" cy="566055"/>
            </a:xfrm>
            <a:prstGeom prst="ellipse">
              <a:avLst/>
            </a:prstGeom>
            <a:noFill/>
            <a:ln w="1270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4BB1FF"/>
                </a:solidFill>
                <a:effectLst/>
                <a:uLnTx/>
                <a:uFillTx/>
                <a:latin typeface="Segoe UI"/>
                <a:ea typeface="Segoe UI" pitchFamily="34" charset="0"/>
                <a:cs typeface="Segoe UI" pitchFamily="34" charset="0"/>
              </a:endParaRPr>
            </a:p>
          </p:txBody>
        </p:sp>
      </p:grpSp>
      <p:grpSp>
        <p:nvGrpSpPr>
          <p:cNvPr id="66" name="Group 10">
            <a:extLst>
              <a:ext uri="{FF2B5EF4-FFF2-40B4-BE49-F238E27FC236}">
                <a16:creationId xmlns:a16="http://schemas.microsoft.com/office/drawing/2014/main" id="{1B867907-7858-4D31-A3AA-AFB63C065623}"/>
              </a:ext>
            </a:extLst>
          </p:cNvPr>
          <p:cNvGrpSpPr>
            <a:grpSpLocks noChangeAspect="1"/>
          </p:cNvGrpSpPr>
          <p:nvPr/>
        </p:nvGrpSpPr>
        <p:grpSpPr bwMode="auto">
          <a:xfrm>
            <a:off x="1438087" y="5122842"/>
            <a:ext cx="372111" cy="368879"/>
            <a:chOff x="2536" y="833"/>
            <a:chExt cx="2764" cy="2740"/>
          </a:xfrm>
          <a:noFill/>
        </p:grpSpPr>
        <p:sp>
          <p:nvSpPr>
            <p:cNvPr id="67" name="Freeform 11">
              <a:extLst>
                <a:ext uri="{FF2B5EF4-FFF2-40B4-BE49-F238E27FC236}">
                  <a16:creationId xmlns:a16="http://schemas.microsoft.com/office/drawing/2014/main" id="{8FA83DCF-641D-4DE6-B89D-C8F9DF4840BA}"/>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noFill/>
            <a:ln w="12700" cap="flat">
              <a:solidFill>
                <a:schemeClr val="accent2">
                  <a:lumMod val="7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BB1FF"/>
                </a:solidFill>
                <a:effectLst/>
                <a:uLnTx/>
                <a:uFillTx/>
                <a:latin typeface="Segoe UI Semilight"/>
                <a:ea typeface="+mn-ea"/>
                <a:cs typeface="+mn-cs"/>
              </a:endParaRPr>
            </a:p>
          </p:txBody>
        </p:sp>
        <p:sp>
          <p:nvSpPr>
            <p:cNvPr id="68" name="Freeform 12">
              <a:extLst>
                <a:ext uri="{FF2B5EF4-FFF2-40B4-BE49-F238E27FC236}">
                  <a16:creationId xmlns:a16="http://schemas.microsoft.com/office/drawing/2014/main" id="{66BB5D91-5126-4C0E-9404-C49176779497}"/>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noFill/>
            <a:ln w="12700" cap="flat">
              <a:solidFill>
                <a:schemeClr val="tx2">
                  <a:lumMod val="60000"/>
                  <a:lumOff val="4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BB1FF"/>
                </a:solidFill>
                <a:effectLst/>
                <a:uLnTx/>
                <a:uFillTx/>
                <a:latin typeface="Segoe UI Semilight"/>
                <a:ea typeface="+mn-ea"/>
                <a:cs typeface="+mn-cs"/>
              </a:endParaRPr>
            </a:p>
          </p:txBody>
        </p:sp>
      </p:grpSp>
      <p:sp>
        <p:nvSpPr>
          <p:cNvPr id="69" name="Rectangle 68">
            <a:extLst>
              <a:ext uri="{FF2B5EF4-FFF2-40B4-BE49-F238E27FC236}">
                <a16:creationId xmlns:a16="http://schemas.microsoft.com/office/drawing/2014/main" id="{76477208-9860-4BDE-9A77-B1DAA7D5B5EE}"/>
              </a:ext>
            </a:extLst>
          </p:cNvPr>
          <p:cNvSpPr/>
          <p:nvPr/>
        </p:nvSpPr>
        <p:spPr>
          <a:xfrm>
            <a:off x="828827" y="3304543"/>
            <a:ext cx="159563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4BB1FF"/>
                </a:solidFill>
                <a:latin typeface="Segoe UI Semibold"/>
              </a:rPr>
              <a:t>Training script</a:t>
            </a:r>
            <a:endParaRPr kumimoji="0" lang="en-US" sz="1400" b="0" i="0" u="none" strike="noStrike" kern="1200" cap="none" spc="0" normalizeH="0" baseline="0" noProof="0">
              <a:ln>
                <a:noFill/>
              </a:ln>
              <a:solidFill>
                <a:srgbClr val="4BB1FF"/>
              </a:solidFill>
              <a:effectLst/>
              <a:uLnTx/>
              <a:uFillTx/>
              <a:latin typeface="Segoe UI Semibold"/>
            </a:endParaRPr>
          </a:p>
        </p:txBody>
      </p:sp>
      <p:pic>
        <p:nvPicPr>
          <p:cNvPr id="2050" name="Picture 2" descr="Image result for python logo">
            <a:extLst>
              <a:ext uri="{FF2B5EF4-FFF2-40B4-BE49-F238E27FC236}">
                <a16:creationId xmlns:a16="http://schemas.microsoft.com/office/drawing/2014/main" id="{BA7F322C-DDAD-4123-95BB-E21BF479F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932" y="2713107"/>
            <a:ext cx="585216" cy="585216"/>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D9968D41-00AC-4197-87C5-53DB9EA03C02}"/>
              </a:ext>
            </a:extLst>
          </p:cNvPr>
          <p:cNvSpPr txBox="1"/>
          <p:nvPr/>
        </p:nvSpPr>
        <p:spPr>
          <a:xfrm>
            <a:off x="9979367" y="4184871"/>
            <a:ext cx="2305799" cy="683264"/>
          </a:xfrm>
          <a:prstGeom prst="rect">
            <a:avLst/>
          </a:prstGeom>
          <a:noFill/>
          <a:ln>
            <a:noFill/>
          </a:ln>
        </p:spPr>
        <p:txBody>
          <a:bodyPr wrap="square" lIns="182880" tIns="146304" rIns="182880" bIns="146304" rtlCol="0" anchor="t">
            <a:spAutoFit/>
          </a:bodyPr>
          <a:lstStyle/>
          <a:p>
            <a:pPr>
              <a:lnSpc>
                <a:spcPct val="90000"/>
              </a:lnSpc>
              <a:spcAft>
                <a:spcPts val="600"/>
              </a:spcAft>
            </a:pPr>
            <a:r>
              <a:rPr lang="en-US" sz="1400">
                <a:solidFill>
                  <a:srgbClr val="4BB1FF"/>
                </a:solidFill>
                <a:latin typeface="Segoe UI Semibold"/>
              </a:rPr>
              <a:t>Hyperparameter config with best metric</a:t>
            </a:r>
          </a:p>
        </p:txBody>
      </p:sp>
      <p:sp>
        <p:nvSpPr>
          <p:cNvPr id="2048" name="Multiplication Sign 2047">
            <a:extLst>
              <a:ext uri="{FF2B5EF4-FFF2-40B4-BE49-F238E27FC236}">
                <a16:creationId xmlns:a16="http://schemas.microsoft.com/office/drawing/2014/main" id="{FDF356A3-C905-4F66-BAFC-2D183C8D2974}"/>
              </a:ext>
            </a:extLst>
          </p:cNvPr>
          <p:cNvSpPr/>
          <p:nvPr/>
        </p:nvSpPr>
        <p:spPr bwMode="auto">
          <a:xfrm>
            <a:off x="6148845" y="4433944"/>
            <a:ext cx="744068" cy="517483"/>
          </a:xfrm>
          <a:prstGeom prst="mathMultiply">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8692965E-E614-4C79-8D81-0FD3A9EBE9BC}"/>
              </a:ext>
            </a:extLst>
          </p:cNvPr>
          <p:cNvSpPr txBox="1"/>
          <p:nvPr/>
        </p:nvSpPr>
        <p:spPr>
          <a:xfrm>
            <a:off x="7534257" y="3429000"/>
            <a:ext cx="791455" cy="461665"/>
          </a:xfrm>
          <a:prstGeom prst="rect">
            <a:avLst/>
          </a:prstGeom>
          <a:noFill/>
        </p:spPr>
        <p:txBody>
          <a:bodyPr wrap="squar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0.77</a:t>
            </a:r>
          </a:p>
        </p:txBody>
      </p:sp>
      <p:sp>
        <p:nvSpPr>
          <p:cNvPr id="94" name="TextBox 93">
            <a:extLst>
              <a:ext uri="{FF2B5EF4-FFF2-40B4-BE49-F238E27FC236}">
                <a16:creationId xmlns:a16="http://schemas.microsoft.com/office/drawing/2014/main" id="{E31FC90B-ABD9-456D-B228-E5D29D053D97}"/>
              </a:ext>
            </a:extLst>
          </p:cNvPr>
          <p:cNvSpPr txBox="1"/>
          <p:nvPr/>
        </p:nvSpPr>
        <p:spPr>
          <a:xfrm>
            <a:off x="6897690" y="2099786"/>
            <a:ext cx="791455" cy="461665"/>
          </a:xfrm>
          <a:prstGeom prst="rect">
            <a:avLst/>
          </a:prstGeom>
          <a:noFill/>
        </p:spPr>
        <p:txBody>
          <a:bodyPr wrap="squar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0.79</a:t>
            </a:r>
          </a:p>
        </p:txBody>
      </p:sp>
      <p:sp>
        <p:nvSpPr>
          <p:cNvPr id="95" name="TextBox 94">
            <a:extLst>
              <a:ext uri="{FF2B5EF4-FFF2-40B4-BE49-F238E27FC236}">
                <a16:creationId xmlns:a16="http://schemas.microsoft.com/office/drawing/2014/main" id="{2CE9B542-1159-4B3B-8FF4-9DD240337C03}"/>
              </a:ext>
            </a:extLst>
          </p:cNvPr>
          <p:cNvSpPr txBox="1"/>
          <p:nvPr/>
        </p:nvSpPr>
        <p:spPr>
          <a:xfrm>
            <a:off x="5053629" y="2250095"/>
            <a:ext cx="791455" cy="461665"/>
          </a:xfrm>
          <a:prstGeom prst="rect">
            <a:avLst/>
          </a:prstGeom>
          <a:noFill/>
        </p:spPr>
        <p:txBody>
          <a:bodyPr wrap="squar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0.81</a:t>
            </a:r>
          </a:p>
        </p:txBody>
      </p:sp>
      <p:sp>
        <p:nvSpPr>
          <p:cNvPr id="96" name="TextBox 95">
            <a:extLst>
              <a:ext uri="{FF2B5EF4-FFF2-40B4-BE49-F238E27FC236}">
                <a16:creationId xmlns:a16="http://schemas.microsoft.com/office/drawing/2014/main" id="{871E884D-439E-468A-8FCC-5DDEABD06B89}"/>
              </a:ext>
            </a:extLst>
          </p:cNvPr>
          <p:cNvSpPr txBox="1"/>
          <p:nvPr/>
        </p:nvSpPr>
        <p:spPr>
          <a:xfrm>
            <a:off x="5511648" y="3558588"/>
            <a:ext cx="791455" cy="461665"/>
          </a:xfrm>
          <a:prstGeom prst="rect">
            <a:avLst/>
          </a:prstGeom>
          <a:noFill/>
        </p:spPr>
        <p:txBody>
          <a:bodyPr wrap="squar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latin typeface="Calibri" panose="020F0502020204030204" pitchFamily="34" charset="0"/>
                <a:cs typeface="Calibri" panose="020F0502020204030204" pitchFamily="34" charset="0"/>
              </a:rPr>
              <a:t> 0.88</a:t>
            </a:r>
          </a:p>
        </p:txBody>
      </p:sp>
    </p:spTree>
    <p:extLst>
      <p:ext uri="{BB962C8B-B14F-4D97-AF65-F5344CB8AC3E}">
        <p14:creationId xmlns:p14="http://schemas.microsoft.com/office/powerpoint/2010/main" val="3495353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9" presetClass="emph" presetSubtype="0" fill="hold" grpId="0" nodeType="withEffect">
                                  <p:stCondLst>
                                    <p:cond delay="0"/>
                                  </p:stCondLst>
                                  <p:childTnLst>
                                    <p:animClr clrSpc="rgb" dir="cw">
                                      <p:cBhvr override="childStyle">
                                        <p:cTn id="30" dur="500" fill="hold"/>
                                        <p:tgtEl>
                                          <p:spTgt spid="10"/>
                                        </p:tgtEl>
                                        <p:attrNameLst>
                                          <p:attrName>style.color</p:attrName>
                                        </p:attrNameLst>
                                      </p:cBhvr>
                                      <p:to>
                                        <a:srgbClr val="B3B3B5"/>
                                      </p:to>
                                    </p:animClr>
                                    <p:animClr clrSpc="rgb" dir="cw">
                                      <p:cBhvr>
                                        <p:cTn id="31" dur="500" fill="hold"/>
                                        <p:tgtEl>
                                          <p:spTgt spid="10"/>
                                        </p:tgtEl>
                                        <p:attrNameLst>
                                          <p:attrName>fillcolor</p:attrName>
                                        </p:attrNameLst>
                                      </p:cBhvr>
                                      <p:to>
                                        <a:srgbClr val="B3B3B5"/>
                                      </p:to>
                                    </p:animClr>
                                    <p:set>
                                      <p:cBhvr>
                                        <p:cTn id="32" dur="500" fill="hold"/>
                                        <p:tgtEl>
                                          <p:spTgt spid="10"/>
                                        </p:tgtEl>
                                        <p:attrNameLst>
                                          <p:attrName>fill.type</p:attrName>
                                        </p:attrNameLst>
                                      </p:cBhvr>
                                      <p:to>
                                        <p:strVal val="solid"/>
                                      </p:to>
                                    </p:set>
                                    <p:set>
                                      <p:cBhvr>
                                        <p:cTn id="33" dur="500" fill="hold"/>
                                        <p:tgtEl>
                                          <p:spTgt spid="10"/>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9" presetClass="emph" presetSubtype="0" fill="hold" grpId="0" nodeType="clickEffect">
                                  <p:stCondLst>
                                    <p:cond delay="0"/>
                                  </p:stCondLst>
                                  <p:childTnLst>
                                    <p:animClr clrSpc="rgb" dir="cw">
                                      <p:cBhvr override="childStyle">
                                        <p:cTn id="51" dur="500" fill="hold"/>
                                        <p:tgtEl>
                                          <p:spTgt spid="12"/>
                                        </p:tgtEl>
                                        <p:attrNameLst>
                                          <p:attrName>style.color</p:attrName>
                                        </p:attrNameLst>
                                      </p:cBhvr>
                                      <p:to>
                                        <a:srgbClr val="B3B3B5"/>
                                      </p:to>
                                    </p:animClr>
                                    <p:animClr clrSpc="rgb" dir="cw">
                                      <p:cBhvr>
                                        <p:cTn id="52" dur="500" fill="hold"/>
                                        <p:tgtEl>
                                          <p:spTgt spid="12"/>
                                        </p:tgtEl>
                                        <p:attrNameLst>
                                          <p:attrName>fillcolor</p:attrName>
                                        </p:attrNameLst>
                                      </p:cBhvr>
                                      <p:to>
                                        <a:srgbClr val="B3B3B5"/>
                                      </p:to>
                                    </p:animClr>
                                    <p:set>
                                      <p:cBhvr>
                                        <p:cTn id="53" dur="500" fill="hold"/>
                                        <p:tgtEl>
                                          <p:spTgt spid="12"/>
                                        </p:tgtEl>
                                        <p:attrNameLst>
                                          <p:attrName>fill.type</p:attrName>
                                        </p:attrNameLst>
                                      </p:cBhvr>
                                      <p:to>
                                        <p:strVal val="solid"/>
                                      </p:to>
                                    </p:set>
                                    <p:set>
                                      <p:cBhvr>
                                        <p:cTn id="54" dur="500" fill="hold"/>
                                        <p:tgtEl>
                                          <p:spTgt spid="12"/>
                                        </p:tgtEl>
                                        <p:attrNameLst>
                                          <p:attrName>fill.on</p:attrName>
                                        </p:attrNameLst>
                                      </p:cBhvr>
                                      <p:to>
                                        <p:strVal val="tru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0" nodeType="clickEffect">
                                  <p:stCondLst>
                                    <p:cond delay="0"/>
                                  </p:stCondLst>
                                  <p:childTnLst>
                                    <p:animEffect transition="out" filter="fade">
                                      <p:cBhvr>
                                        <p:cTn id="62" dur="500"/>
                                        <p:tgtEl>
                                          <p:spTgt spid="15"/>
                                        </p:tgtEl>
                                      </p:cBhvr>
                                    </p:animEffect>
                                    <p:set>
                                      <p:cBhvr>
                                        <p:cTn id="63" dur="1" fill="hold">
                                          <p:stCondLst>
                                            <p:cond delay="499"/>
                                          </p:stCondLst>
                                        </p:cTn>
                                        <p:tgtEl>
                                          <p:spTgt spid="15"/>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9" presetClass="emph" presetSubtype="0" fill="hold" grpId="0" nodeType="withEffect">
                                  <p:stCondLst>
                                    <p:cond delay="0"/>
                                  </p:stCondLst>
                                  <p:childTnLst>
                                    <p:animClr clrSpc="rgb" dir="cw">
                                      <p:cBhvr override="childStyle">
                                        <p:cTn id="68" dur="500" fill="hold"/>
                                        <p:tgtEl>
                                          <p:spTgt spid="14"/>
                                        </p:tgtEl>
                                        <p:attrNameLst>
                                          <p:attrName>style.color</p:attrName>
                                        </p:attrNameLst>
                                      </p:cBhvr>
                                      <p:to>
                                        <a:srgbClr val="FD6B6B"/>
                                      </p:to>
                                    </p:animClr>
                                    <p:animClr clrSpc="rgb" dir="cw">
                                      <p:cBhvr>
                                        <p:cTn id="69" dur="500" fill="hold"/>
                                        <p:tgtEl>
                                          <p:spTgt spid="14"/>
                                        </p:tgtEl>
                                        <p:attrNameLst>
                                          <p:attrName>fillcolor</p:attrName>
                                        </p:attrNameLst>
                                      </p:cBhvr>
                                      <p:to>
                                        <a:srgbClr val="FD6B6B"/>
                                      </p:to>
                                    </p:animClr>
                                    <p:set>
                                      <p:cBhvr>
                                        <p:cTn id="70" dur="500" fill="hold"/>
                                        <p:tgtEl>
                                          <p:spTgt spid="14"/>
                                        </p:tgtEl>
                                        <p:attrNameLst>
                                          <p:attrName>fill.type</p:attrName>
                                        </p:attrNameLst>
                                      </p:cBhvr>
                                      <p:to>
                                        <p:strVal val="solid"/>
                                      </p:to>
                                    </p:set>
                                    <p:set>
                                      <p:cBhvr>
                                        <p:cTn id="71" dur="500" fill="hold"/>
                                        <p:tgtEl>
                                          <p:spTgt spid="14"/>
                                        </p:tgtEl>
                                        <p:attrNameLst>
                                          <p:attrName>fill.on</p:attrName>
                                        </p:attrNameLst>
                                      </p:cBhvr>
                                      <p:to>
                                        <p:strVal val="true"/>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048"/>
                                        </p:tgtEl>
                                        <p:attrNameLst>
                                          <p:attrName>style.visibility</p:attrName>
                                        </p:attrNameLst>
                                      </p:cBhvr>
                                      <p:to>
                                        <p:strVal val="visible"/>
                                      </p:to>
                                    </p:set>
                                    <p:animEffect transition="in" filter="fade">
                                      <p:cBhvr>
                                        <p:cTn id="76" dur="500"/>
                                        <p:tgtEl>
                                          <p:spTgt spid="2048"/>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23"/>
                                        </p:tgtEl>
                                      </p:cBhvr>
                                    </p:animEffect>
                                    <p:set>
                                      <p:cBhvr>
                                        <p:cTn id="87" dur="1" fill="hold">
                                          <p:stCondLst>
                                            <p:cond delay="499"/>
                                          </p:stCondLst>
                                        </p:cTn>
                                        <p:tgtEl>
                                          <p:spTgt spid="23"/>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6"/>
                                        </p:tgtEl>
                                      </p:cBhvr>
                                    </p:animEffect>
                                    <p:set>
                                      <p:cBhvr>
                                        <p:cTn id="90" dur="1" fill="hold">
                                          <p:stCondLst>
                                            <p:cond delay="499"/>
                                          </p:stCondLst>
                                        </p:cTn>
                                        <p:tgtEl>
                                          <p:spTgt spid="26"/>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29"/>
                                        </p:tgtEl>
                                      </p:cBhvr>
                                    </p:animEffect>
                                    <p:set>
                                      <p:cBhvr>
                                        <p:cTn id="93" dur="1" fill="hold">
                                          <p:stCondLst>
                                            <p:cond delay="499"/>
                                          </p:stCondLst>
                                        </p:cTn>
                                        <p:tgtEl>
                                          <p:spTgt spid="29"/>
                                        </p:tgtEl>
                                        <p:attrNameLst>
                                          <p:attrName>style.visibility</p:attrName>
                                        </p:attrNameLst>
                                      </p:cBhvr>
                                      <p:to>
                                        <p:strVal val="hidden"/>
                                      </p:to>
                                    </p:set>
                                  </p:childTnLst>
                                </p:cTn>
                              </p:par>
                              <p:par>
                                <p:cTn id="94" presetID="10" presetClass="exit" presetSubtype="0" fill="hold" grpId="0" nodeType="withEffect">
                                  <p:stCondLst>
                                    <p:cond delay="0"/>
                                  </p:stCondLst>
                                  <p:childTnLst>
                                    <p:animEffect transition="out" filter="fade">
                                      <p:cBhvr>
                                        <p:cTn id="95" dur="500"/>
                                        <p:tgtEl>
                                          <p:spTgt spid="17"/>
                                        </p:tgtEl>
                                      </p:cBhvr>
                                    </p:animEffect>
                                    <p:set>
                                      <p:cBhvr>
                                        <p:cTn id="96" dur="1" fill="hold">
                                          <p:stCondLst>
                                            <p:cond delay="499"/>
                                          </p:stCondLst>
                                        </p:cTn>
                                        <p:tgtEl>
                                          <p:spTgt spid="17"/>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9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3"/>
                                        </p:tgtEl>
                                        <p:attrNameLst>
                                          <p:attrName>style.visibility</p:attrName>
                                        </p:attrNameLst>
                                      </p:cBhvr>
                                      <p:to>
                                        <p:strVal val="visible"/>
                                      </p:to>
                                    </p:set>
                                  </p:childTnLst>
                                </p:cTn>
                              </p:par>
                              <p:par>
                                <p:cTn id="105" presetID="19" presetClass="emph" presetSubtype="0" fill="hold" grpId="1" nodeType="withEffect">
                                  <p:stCondLst>
                                    <p:cond delay="0"/>
                                  </p:stCondLst>
                                  <p:childTnLst>
                                    <p:animClr clrSpc="rgb" dir="cw">
                                      <p:cBhvr override="childStyle">
                                        <p:cTn id="106" dur="500" fill="hold"/>
                                        <p:tgtEl>
                                          <p:spTgt spid="22"/>
                                        </p:tgtEl>
                                        <p:attrNameLst>
                                          <p:attrName>style.color</p:attrName>
                                        </p:attrNameLst>
                                      </p:cBhvr>
                                      <p:to>
                                        <a:srgbClr val="B3B3B5"/>
                                      </p:to>
                                    </p:animClr>
                                    <p:animClr clrSpc="rgb" dir="cw">
                                      <p:cBhvr>
                                        <p:cTn id="107" dur="500" fill="hold"/>
                                        <p:tgtEl>
                                          <p:spTgt spid="22"/>
                                        </p:tgtEl>
                                        <p:attrNameLst>
                                          <p:attrName>fillcolor</p:attrName>
                                        </p:attrNameLst>
                                      </p:cBhvr>
                                      <p:to>
                                        <a:srgbClr val="B3B3B5"/>
                                      </p:to>
                                    </p:animClr>
                                    <p:set>
                                      <p:cBhvr>
                                        <p:cTn id="108" dur="500" fill="hold"/>
                                        <p:tgtEl>
                                          <p:spTgt spid="22"/>
                                        </p:tgtEl>
                                        <p:attrNameLst>
                                          <p:attrName>fill.type</p:attrName>
                                        </p:attrNameLst>
                                      </p:cBhvr>
                                      <p:to>
                                        <p:strVal val="solid"/>
                                      </p:to>
                                    </p:set>
                                    <p:set>
                                      <p:cBhvr>
                                        <p:cTn id="109" dur="500" fill="hold"/>
                                        <p:tgtEl>
                                          <p:spTgt spid="22"/>
                                        </p:tgtEl>
                                        <p:attrNameLst>
                                          <p:attrName>fill.on</p:attrName>
                                        </p:attrNameLst>
                                      </p:cBhvr>
                                      <p:to>
                                        <p:strVal val="true"/>
                                      </p:to>
                                    </p:set>
                                  </p:childTnLst>
                                </p:cTn>
                              </p:par>
                              <p:par>
                                <p:cTn id="110" presetID="19" presetClass="emph" presetSubtype="0" fill="hold" grpId="1" nodeType="withEffect">
                                  <p:stCondLst>
                                    <p:cond delay="0"/>
                                  </p:stCondLst>
                                  <p:childTnLst>
                                    <p:animClr clrSpc="rgb" dir="cw">
                                      <p:cBhvr override="childStyle">
                                        <p:cTn id="111" dur="500" fill="hold"/>
                                        <p:tgtEl>
                                          <p:spTgt spid="25"/>
                                        </p:tgtEl>
                                        <p:attrNameLst>
                                          <p:attrName>style.color</p:attrName>
                                        </p:attrNameLst>
                                      </p:cBhvr>
                                      <p:to>
                                        <a:srgbClr val="B3B3B5"/>
                                      </p:to>
                                    </p:animClr>
                                    <p:animClr clrSpc="rgb" dir="cw">
                                      <p:cBhvr>
                                        <p:cTn id="112" dur="500" fill="hold"/>
                                        <p:tgtEl>
                                          <p:spTgt spid="25"/>
                                        </p:tgtEl>
                                        <p:attrNameLst>
                                          <p:attrName>fillcolor</p:attrName>
                                        </p:attrNameLst>
                                      </p:cBhvr>
                                      <p:to>
                                        <a:srgbClr val="B3B3B5"/>
                                      </p:to>
                                    </p:animClr>
                                    <p:set>
                                      <p:cBhvr>
                                        <p:cTn id="113" dur="500" fill="hold"/>
                                        <p:tgtEl>
                                          <p:spTgt spid="25"/>
                                        </p:tgtEl>
                                        <p:attrNameLst>
                                          <p:attrName>fill.type</p:attrName>
                                        </p:attrNameLst>
                                      </p:cBhvr>
                                      <p:to>
                                        <p:strVal val="solid"/>
                                      </p:to>
                                    </p:set>
                                    <p:set>
                                      <p:cBhvr>
                                        <p:cTn id="114" dur="500" fill="hold"/>
                                        <p:tgtEl>
                                          <p:spTgt spid="25"/>
                                        </p:tgtEl>
                                        <p:attrNameLst>
                                          <p:attrName>fill.on</p:attrName>
                                        </p:attrNameLst>
                                      </p:cBhvr>
                                      <p:to>
                                        <p:strVal val="true"/>
                                      </p:to>
                                    </p:set>
                                  </p:childTnLst>
                                </p:cTn>
                              </p:par>
                              <p:par>
                                <p:cTn id="115" presetID="19" presetClass="emph" presetSubtype="0" fill="hold" grpId="1" nodeType="withEffect">
                                  <p:stCondLst>
                                    <p:cond delay="0"/>
                                  </p:stCondLst>
                                  <p:childTnLst>
                                    <p:animClr clrSpc="rgb" dir="cw">
                                      <p:cBhvr override="childStyle">
                                        <p:cTn id="116" dur="500" fill="hold"/>
                                        <p:tgtEl>
                                          <p:spTgt spid="28"/>
                                        </p:tgtEl>
                                        <p:attrNameLst>
                                          <p:attrName>style.color</p:attrName>
                                        </p:attrNameLst>
                                      </p:cBhvr>
                                      <p:to>
                                        <a:srgbClr val="B3B3B5"/>
                                      </p:to>
                                    </p:animClr>
                                    <p:animClr clrSpc="rgb" dir="cw">
                                      <p:cBhvr>
                                        <p:cTn id="117" dur="500" fill="hold"/>
                                        <p:tgtEl>
                                          <p:spTgt spid="28"/>
                                        </p:tgtEl>
                                        <p:attrNameLst>
                                          <p:attrName>fillcolor</p:attrName>
                                        </p:attrNameLst>
                                      </p:cBhvr>
                                      <p:to>
                                        <a:srgbClr val="B3B3B5"/>
                                      </p:to>
                                    </p:animClr>
                                    <p:set>
                                      <p:cBhvr>
                                        <p:cTn id="118" dur="500" fill="hold"/>
                                        <p:tgtEl>
                                          <p:spTgt spid="28"/>
                                        </p:tgtEl>
                                        <p:attrNameLst>
                                          <p:attrName>fill.type</p:attrName>
                                        </p:attrNameLst>
                                      </p:cBhvr>
                                      <p:to>
                                        <p:strVal val="solid"/>
                                      </p:to>
                                    </p:set>
                                    <p:set>
                                      <p:cBhvr>
                                        <p:cTn id="119" dur="500" fill="hold"/>
                                        <p:tgtEl>
                                          <p:spTgt spid="28"/>
                                        </p:tgtEl>
                                        <p:attrNameLst>
                                          <p:attrName>fill.on</p:attrName>
                                        </p:attrNameLst>
                                      </p:cBhvr>
                                      <p:to>
                                        <p:strVal val="true"/>
                                      </p:to>
                                    </p:set>
                                  </p:childTnLst>
                                </p:cTn>
                              </p:par>
                              <p:par>
                                <p:cTn id="120" presetID="19" presetClass="emph" presetSubtype="0" fill="hold" grpId="0" nodeType="withEffect">
                                  <p:stCondLst>
                                    <p:cond delay="0"/>
                                  </p:stCondLst>
                                  <p:childTnLst>
                                    <p:animClr clrSpc="rgb" dir="cw">
                                      <p:cBhvr override="childStyle">
                                        <p:cTn id="121" dur="500" fill="hold"/>
                                        <p:tgtEl>
                                          <p:spTgt spid="16"/>
                                        </p:tgtEl>
                                        <p:attrNameLst>
                                          <p:attrName>style.color</p:attrName>
                                        </p:attrNameLst>
                                      </p:cBhvr>
                                      <p:to>
                                        <a:srgbClr val="B3B3B5"/>
                                      </p:to>
                                    </p:animClr>
                                    <p:animClr clrSpc="rgb" dir="cw">
                                      <p:cBhvr>
                                        <p:cTn id="122" dur="500" fill="hold"/>
                                        <p:tgtEl>
                                          <p:spTgt spid="16"/>
                                        </p:tgtEl>
                                        <p:attrNameLst>
                                          <p:attrName>fillcolor</p:attrName>
                                        </p:attrNameLst>
                                      </p:cBhvr>
                                      <p:to>
                                        <a:srgbClr val="B3B3B5"/>
                                      </p:to>
                                    </p:animClr>
                                    <p:set>
                                      <p:cBhvr>
                                        <p:cTn id="123" dur="500" fill="hold"/>
                                        <p:tgtEl>
                                          <p:spTgt spid="16"/>
                                        </p:tgtEl>
                                        <p:attrNameLst>
                                          <p:attrName>fill.type</p:attrName>
                                        </p:attrNameLst>
                                      </p:cBhvr>
                                      <p:to>
                                        <p:strVal val="solid"/>
                                      </p:to>
                                    </p:set>
                                    <p:set>
                                      <p:cBhvr>
                                        <p:cTn id="124" dur="500" fill="hold"/>
                                        <p:tgtEl>
                                          <p:spTgt spid="16"/>
                                        </p:tgtEl>
                                        <p:attrNameLst>
                                          <p:attrName>fill.on</p:attrName>
                                        </p:attrNameLst>
                                      </p:cBhvr>
                                      <p:to>
                                        <p:strVal val="tru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91"/>
                                        </p:tgtEl>
                                        <p:attrNameLst>
                                          <p:attrName>style.visibility</p:attrName>
                                        </p:attrNameLst>
                                      </p:cBhvr>
                                      <p:to>
                                        <p:strVal val="visible"/>
                                      </p:to>
                                    </p:set>
                                  </p:childTnLst>
                                </p:cTn>
                              </p:par>
                              <p:par>
                                <p:cTn id="129" presetID="19" presetClass="emph" presetSubtype="0" fill="hold" grpId="1" nodeType="withEffect">
                                  <p:stCondLst>
                                    <p:cond delay="0"/>
                                  </p:stCondLst>
                                  <p:childTnLst>
                                    <p:animClr clrSpc="rgb" dir="cw">
                                      <p:cBhvr override="childStyle">
                                        <p:cTn id="130" dur="500" fill="hold"/>
                                        <p:tgtEl>
                                          <p:spTgt spid="12"/>
                                        </p:tgtEl>
                                        <p:attrNameLst>
                                          <p:attrName>style.color</p:attrName>
                                        </p:attrNameLst>
                                      </p:cBhvr>
                                      <p:to>
                                        <a:srgbClr val="BAD908"/>
                                      </p:to>
                                    </p:animClr>
                                    <p:animClr clrSpc="rgb" dir="cw">
                                      <p:cBhvr>
                                        <p:cTn id="131" dur="500" fill="hold"/>
                                        <p:tgtEl>
                                          <p:spTgt spid="12"/>
                                        </p:tgtEl>
                                        <p:attrNameLst>
                                          <p:attrName>fillcolor</p:attrName>
                                        </p:attrNameLst>
                                      </p:cBhvr>
                                      <p:to>
                                        <a:srgbClr val="BAD908"/>
                                      </p:to>
                                    </p:animClr>
                                    <p:set>
                                      <p:cBhvr>
                                        <p:cTn id="132" dur="500" fill="hold"/>
                                        <p:tgtEl>
                                          <p:spTgt spid="12"/>
                                        </p:tgtEl>
                                        <p:attrNameLst>
                                          <p:attrName>fill.type</p:attrName>
                                        </p:attrNameLst>
                                      </p:cBhvr>
                                      <p:to>
                                        <p:strVal val="solid"/>
                                      </p:to>
                                    </p:set>
                                    <p:set>
                                      <p:cBhvr>
                                        <p:cTn id="133" dur="5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animBg="1"/>
      <p:bldP spid="12" grpId="1" animBg="1"/>
      <p:bldP spid="12" grpId="2" animBg="1"/>
      <p:bldP spid="13" grpId="0"/>
      <p:bldP spid="13" grpId="1"/>
      <p:bldP spid="14" grpId="0" animBg="1"/>
      <p:bldP spid="14" grpId="1" animBg="1"/>
      <p:bldP spid="15" grpId="0"/>
      <p:bldP spid="15" grpId="1"/>
      <p:bldP spid="16" grpId="0" animBg="1"/>
      <p:bldP spid="16" grpId="1" animBg="1"/>
      <p:bldP spid="17" grpId="0"/>
      <p:bldP spid="17" grpId="1"/>
      <p:bldP spid="18" grpId="0"/>
      <p:bldP spid="19" grpId="0"/>
      <p:bldP spid="22" grpId="0" animBg="1"/>
      <p:bldP spid="22" grpId="1" animBg="1"/>
      <p:bldP spid="23" grpId="0"/>
      <p:bldP spid="23" grpId="1"/>
      <p:bldP spid="25" grpId="0" animBg="1"/>
      <p:bldP spid="25" grpId="1" animBg="1"/>
      <p:bldP spid="26" grpId="0"/>
      <p:bldP spid="26" grpId="1"/>
      <p:bldP spid="27" grpId="0"/>
      <p:bldP spid="28" grpId="0" animBg="1"/>
      <p:bldP spid="28" grpId="1" animBg="1"/>
      <p:bldP spid="29" grpId="0"/>
      <p:bldP spid="29" grpId="1"/>
      <p:bldP spid="91" grpId="0" animBg="1"/>
      <p:bldP spid="2048" grpId="0" animBg="1"/>
      <p:bldP spid="93" grpId="0"/>
      <p:bldP spid="94" grpId="0"/>
      <p:bldP spid="95" grpId="0"/>
      <p:bldP spid="9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450700" y="505621"/>
            <a:ext cx="11306469" cy="447110"/>
          </a:xfrm>
        </p:spPr>
        <p:txBody>
          <a:bodyPr/>
          <a:lstStyle/>
          <a:p>
            <a:r>
              <a:rPr lang="en-US" sz="4400" dirty="0">
                <a:solidFill>
                  <a:srgbClr val="0078D4"/>
                </a:solidFill>
              </a:rPr>
              <a:t>HyperDrive - Hyperparameter Tuning Capabilities</a:t>
            </a:r>
          </a:p>
        </p:txBody>
      </p:sp>
      <p:sp>
        <p:nvSpPr>
          <p:cNvPr id="63" name="Text Placeholder 62">
            <a:extLst>
              <a:ext uri="{FF2B5EF4-FFF2-40B4-BE49-F238E27FC236}">
                <a16:creationId xmlns:a16="http://schemas.microsoft.com/office/drawing/2014/main" id="{F7D0CB60-3626-44E8-A3DF-05E227BBE544}"/>
              </a:ext>
            </a:extLst>
          </p:cNvPr>
          <p:cNvSpPr>
            <a:spLocks noGrp="1"/>
          </p:cNvSpPr>
          <p:nvPr>
            <p:ph type="body" sz="quarter" idx="11"/>
          </p:nvPr>
        </p:nvSpPr>
        <p:spPr>
          <a:xfrm>
            <a:off x="222950" y="2364748"/>
            <a:ext cx="1693247" cy="461665"/>
          </a:xfrm>
        </p:spPr>
        <p:txBody>
          <a:bodyPr/>
          <a:lstStyle/>
          <a:p>
            <a:pPr algn="ctr"/>
            <a:r>
              <a:rPr lang="en-US" sz="1600"/>
              <a:t>Automated Exploration</a:t>
            </a:r>
          </a:p>
        </p:txBody>
      </p:sp>
      <p:sp>
        <p:nvSpPr>
          <p:cNvPr id="64" name="Text Placeholder 63">
            <a:extLst>
              <a:ext uri="{FF2B5EF4-FFF2-40B4-BE49-F238E27FC236}">
                <a16:creationId xmlns:a16="http://schemas.microsoft.com/office/drawing/2014/main" id="{40F965E7-DD15-4E88-A9B1-399955697542}"/>
              </a:ext>
            </a:extLst>
          </p:cNvPr>
          <p:cNvSpPr>
            <a:spLocks noGrp="1"/>
          </p:cNvSpPr>
          <p:nvPr>
            <p:ph type="body" sz="quarter" idx="15"/>
          </p:nvPr>
        </p:nvSpPr>
        <p:spPr>
          <a:xfrm>
            <a:off x="2145283" y="2364748"/>
            <a:ext cx="1693247" cy="461665"/>
          </a:xfrm>
        </p:spPr>
        <p:txBody>
          <a:bodyPr/>
          <a:lstStyle/>
          <a:p>
            <a:pPr algn="ctr"/>
            <a:r>
              <a:rPr lang="en-US" sz="1600">
                <a:solidFill>
                  <a:schemeClr val="tx1"/>
                </a:solidFill>
              </a:rPr>
              <a:t>Reduced Training Time</a:t>
            </a:r>
          </a:p>
        </p:txBody>
      </p:sp>
      <p:sp>
        <p:nvSpPr>
          <p:cNvPr id="65" name="Text Placeholder 64">
            <a:extLst>
              <a:ext uri="{FF2B5EF4-FFF2-40B4-BE49-F238E27FC236}">
                <a16:creationId xmlns:a16="http://schemas.microsoft.com/office/drawing/2014/main" id="{4CE897D7-2DBA-4DD6-92D2-CF9D0F248161}"/>
              </a:ext>
            </a:extLst>
          </p:cNvPr>
          <p:cNvSpPr>
            <a:spLocks noGrp="1"/>
          </p:cNvSpPr>
          <p:nvPr>
            <p:ph type="body" sz="quarter" idx="17"/>
          </p:nvPr>
        </p:nvSpPr>
        <p:spPr>
          <a:xfrm>
            <a:off x="4067617" y="2364747"/>
            <a:ext cx="1693247" cy="461665"/>
          </a:xfrm>
        </p:spPr>
        <p:txBody>
          <a:bodyPr>
            <a:normAutofit/>
          </a:bodyPr>
          <a:lstStyle/>
          <a:p>
            <a:pPr algn="ctr"/>
            <a:r>
              <a:rPr lang="en-US" sz="1600" dirty="0">
                <a:solidFill>
                  <a:schemeClr val="tx1"/>
                </a:solidFill>
              </a:rPr>
              <a:t>Efficient Resource Usage</a:t>
            </a:r>
          </a:p>
        </p:txBody>
      </p:sp>
      <p:sp>
        <p:nvSpPr>
          <p:cNvPr id="66" name="Text Placeholder 65">
            <a:extLst>
              <a:ext uri="{FF2B5EF4-FFF2-40B4-BE49-F238E27FC236}">
                <a16:creationId xmlns:a16="http://schemas.microsoft.com/office/drawing/2014/main" id="{DECA7C17-8FC0-45C4-BD6E-5B6F12FB7ACA}"/>
              </a:ext>
            </a:extLst>
          </p:cNvPr>
          <p:cNvSpPr>
            <a:spLocks noGrp="1"/>
          </p:cNvSpPr>
          <p:nvPr>
            <p:ph type="body" sz="quarter" idx="19"/>
          </p:nvPr>
        </p:nvSpPr>
        <p:spPr>
          <a:xfrm>
            <a:off x="5989950" y="2364748"/>
            <a:ext cx="1693247" cy="807913"/>
          </a:xfrm>
        </p:spPr>
        <p:txBody>
          <a:bodyPr/>
          <a:lstStyle/>
          <a:p>
            <a:pPr algn="ctr"/>
            <a:r>
              <a:rPr lang="en-US" sz="1600">
                <a:solidFill>
                  <a:schemeClr val="tx1"/>
                </a:solidFill>
              </a:rPr>
              <a:t>User Controls</a:t>
            </a:r>
          </a:p>
          <a:p>
            <a:pPr algn="ctr"/>
            <a:endParaRPr lang="en-US" sz="1600">
              <a:solidFill>
                <a:schemeClr val="tx1"/>
              </a:solidFill>
            </a:endParaRPr>
          </a:p>
        </p:txBody>
      </p:sp>
      <p:sp>
        <p:nvSpPr>
          <p:cNvPr id="67" name="Text Placeholder 66">
            <a:extLst>
              <a:ext uri="{FF2B5EF4-FFF2-40B4-BE49-F238E27FC236}">
                <a16:creationId xmlns:a16="http://schemas.microsoft.com/office/drawing/2014/main" id="{A8C5FA41-AB1A-4786-9CEE-36FCA9BEA040}"/>
              </a:ext>
            </a:extLst>
          </p:cNvPr>
          <p:cNvSpPr>
            <a:spLocks noGrp="1"/>
          </p:cNvSpPr>
          <p:nvPr>
            <p:ph type="body" sz="quarter" idx="21"/>
          </p:nvPr>
        </p:nvSpPr>
        <p:spPr>
          <a:xfrm>
            <a:off x="7912282" y="2264730"/>
            <a:ext cx="1693247" cy="664340"/>
          </a:xfrm>
        </p:spPr>
        <p:txBody>
          <a:bodyPr>
            <a:noAutofit/>
          </a:bodyPr>
          <a:lstStyle/>
          <a:p>
            <a:pPr algn="ctr"/>
            <a:r>
              <a:rPr lang="en-US" sz="1600">
                <a:solidFill>
                  <a:schemeClr val="tx1"/>
                </a:solidFill>
              </a:rPr>
              <a:t>Deep Learning / Traditional ML, Framework Agnostic</a:t>
            </a:r>
          </a:p>
        </p:txBody>
      </p:sp>
      <p:sp>
        <p:nvSpPr>
          <p:cNvPr id="68" name="Text Placeholder 67">
            <a:extLst>
              <a:ext uri="{FF2B5EF4-FFF2-40B4-BE49-F238E27FC236}">
                <a16:creationId xmlns:a16="http://schemas.microsoft.com/office/drawing/2014/main" id="{C971C85D-D39B-43A2-902F-B5B6475195BF}"/>
              </a:ext>
            </a:extLst>
          </p:cNvPr>
          <p:cNvSpPr>
            <a:spLocks noGrp="1"/>
          </p:cNvSpPr>
          <p:nvPr>
            <p:ph type="body" sz="quarter" idx="23"/>
          </p:nvPr>
        </p:nvSpPr>
        <p:spPr>
          <a:xfrm>
            <a:off x="9834615" y="2326644"/>
            <a:ext cx="1693247" cy="461665"/>
          </a:xfrm>
        </p:spPr>
        <p:txBody>
          <a:bodyPr/>
          <a:lstStyle/>
          <a:p>
            <a:pPr algn="ctr"/>
            <a:r>
              <a:rPr lang="en-US" sz="1600">
                <a:solidFill>
                  <a:schemeClr val="tx1"/>
                </a:solidFill>
              </a:rPr>
              <a:t>Easily find best performing config</a:t>
            </a:r>
          </a:p>
        </p:txBody>
      </p:sp>
      <p:sp>
        <p:nvSpPr>
          <p:cNvPr id="75" name="Text Placeholder 74">
            <a:extLst>
              <a:ext uri="{FF2B5EF4-FFF2-40B4-BE49-F238E27FC236}">
                <a16:creationId xmlns:a16="http://schemas.microsoft.com/office/drawing/2014/main" id="{88691FFA-651C-4452-BC63-5CE736AB8F70}"/>
              </a:ext>
            </a:extLst>
          </p:cNvPr>
          <p:cNvSpPr>
            <a:spLocks noGrp="1"/>
          </p:cNvSpPr>
          <p:nvPr>
            <p:ph type="body" sz="quarter" idx="31"/>
          </p:nvPr>
        </p:nvSpPr>
        <p:spPr>
          <a:xfrm>
            <a:off x="533051" y="1221956"/>
            <a:ext cx="256787" cy="258381"/>
          </a:xfrm>
        </p:spPr>
        <p:txBody>
          <a:bodyPr>
            <a:normAutofit fontScale="25000" lnSpcReduction="20000"/>
          </a:bodyPr>
          <a:lstStyle/>
          <a:p>
            <a:r>
              <a:rPr lang="en-US"/>
              <a:t>1.</a:t>
            </a:r>
          </a:p>
        </p:txBody>
      </p:sp>
      <p:sp>
        <p:nvSpPr>
          <p:cNvPr id="96" name="Text Placeholder 95">
            <a:extLst>
              <a:ext uri="{FF2B5EF4-FFF2-40B4-BE49-F238E27FC236}">
                <a16:creationId xmlns:a16="http://schemas.microsoft.com/office/drawing/2014/main" id="{453A339C-5CBC-400C-8552-D375F551456A}"/>
              </a:ext>
            </a:extLst>
          </p:cNvPr>
          <p:cNvSpPr>
            <a:spLocks noGrp="1"/>
          </p:cNvSpPr>
          <p:nvPr>
            <p:ph type="body" sz="quarter" idx="32"/>
          </p:nvPr>
        </p:nvSpPr>
        <p:spPr>
          <a:xfrm>
            <a:off x="2146528" y="1221956"/>
            <a:ext cx="256787" cy="258381"/>
          </a:xfrm>
        </p:spPr>
        <p:txBody>
          <a:bodyPr>
            <a:normAutofit fontScale="25000" lnSpcReduction="20000"/>
          </a:bodyPr>
          <a:lstStyle/>
          <a:p>
            <a:r>
              <a:rPr lang="en-US"/>
              <a:t>2.</a:t>
            </a:r>
          </a:p>
        </p:txBody>
      </p:sp>
      <p:sp>
        <p:nvSpPr>
          <p:cNvPr id="97" name="Text Placeholder 96">
            <a:extLst>
              <a:ext uri="{FF2B5EF4-FFF2-40B4-BE49-F238E27FC236}">
                <a16:creationId xmlns:a16="http://schemas.microsoft.com/office/drawing/2014/main" id="{0F0FBDC5-F897-41AD-AEE7-100EE0736E3E}"/>
              </a:ext>
            </a:extLst>
          </p:cNvPr>
          <p:cNvSpPr>
            <a:spLocks noGrp="1"/>
          </p:cNvSpPr>
          <p:nvPr>
            <p:ph type="body" sz="quarter" idx="33"/>
          </p:nvPr>
        </p:nvSpPr>
        <p:spPr>
          <a:xfrm>
            <a:off x="4070106" y="1221956"/>
            <a:ext cx="256787" cy="258381"/>
          </a:xfrm>
        </p:spPr>
        <p:txBody>
          <a:bodyPr>
            <a:normAutofit fontScale="25000" lnSpcReduction="20000"/>
          </a:bodyPr>
          <a:lstStyle/>
          <a:p>
            <a:r>
              <a:rPr lang="en-US"/>
              <a:t>3.</a:t>
            </a:r>
          </a:p>
        </p:txBody>
      </p:sp>
      <p:sp>
        <p:nvSpPr>
          <p:cNvPr id="98" name="Text Placeholder 97">
            <a:extLst>
              <a:ext uri="{FF2B5EF4-FFF2-40B4-BE49-F238E27FC236}">
                <a16:creationId xmlns:a16="http://schemas.microsoft.com/office/drawing/2014/main" id="{C5728783-12C9-4FBC-8F9D-4C5915DE42D8}"/>
              </a:ext>
            </a:extLst>
          </p:cNvPr>
          <p:cNvSpPr>
            <a:spLocks noGrp="1"/>
          </p:cNvSpPr>
          <p:nvPr>
            <p:ph type="body" sz="quarter" idx="34"/>
          </p:nvPr>
        </p:nvSpPr>
        <p:spPr>
          <a:xfrm>
            <a:off x="5996797" y="1221956"/>
            <a:ext cx="256787" cy="258381"/>
          </a:xfrm>
        </p:spPr>
        <p:txBody>
          <a:bodyPr>
            <a:normAutofit fontScale="25000" lnSpcReduction="20000"/>
          </a:bodyPr>
          <a:lstStyle/>
          <a:p>
            <a:r>
              <a:rPr lang="en-US"/>
              <a:t>4.</a:t>
            </a:r>
          </a:p>
        </p:txBody>
      </p:sp>
      <p:sp>
        <p:nvSpPr>
          <p:cNvPr id="99" name="Text Placeholder 98">
            <a:extLst>
              <a:ext uri="{FF2B5EF4-FFF2-40B4-BE49-F238E27FC236}">
                <a16:creationId xmlns:a16="http://schemas.microsoft.com/office/drawing/2014/main" id="{752DC288-450E-42EC-BA42-272D7A3F0D49}"/>
              </a:ext>
            </a:extLst>
          </p:cNvPr>
          <p:cNvSpPr>
            <a:spLocks noGrp="1"/>
          </p:cNvSpPr>
          <p:nvPr>
            <p:ph type="body" sz="quarter" idx="35"/>
          </p:nvPr>
        </p:nvSpPr>
        <p:spPr>
          <a:xfrm>
            <a:off x="7906368" y="1221956"/>
            <a:ext cx="256787" cy="258381"/>
          </a:xfrm>
        </p:spPr>
        <p:txBody>
          <a:bodyPr>
            <a:normAutofit fontScale="25000" lnSpcReduction="20000"/>
          </a:bodyPr>
          <a:lstStyle/>
          <a:p>
            <a:r>
              <a:rPr lang="en-US"/>
              <a:t>5.</a:t>
            </a:r>
          </a:p>
        </p:txBody>
      </p:sp>
      <p:sp>
        <p:nvSpPr>
          <p:cNvPr id="100" name="Text Placeholder 99">
            <a:extLst>
              <a:ext uri="{FF2B5EF4-FFF2-40B4-BE49-F238E27FC236}">
                <a16:creationId xmlns:a16="http://schemas.microsoft.com/office/drawing/2014/main" id="{84C7EDCA-317C-49D2-AFE0-3230C22BE821}"/>
              </a:ext>
            </a:extLst>
          </p:cNvPr>
          <p:cNvSpPr>
            <a:spLocks noGrp="1"/>
          </p:cNvSpPr>
          <p:nvPr>
            <p:ph type="body" sz="quarter" idx="36"/>
          </p:nvPr>
        </p:nvSpPr>
        <p:spPr>
          <a:xfrm>
            <a:off x="9834615" y="1221956"/>
            <a:ext cx="256787" cy="258381"/>
          </a:xfrm>
        </p:spPr>
        <p:txBody>
          <a:bodyPr>
            <a:normAutofit fontScale="25000" lnSpcReduction="20000"/>
          </a:bodyPr>
          <a:lstStyle/>
          <a:p>
            <a:r>
              <a:rPr lang="en-US"/>
              <a:t>6.</a:t>
            </a:r>
          </a:p>
        </p:txBody>
      </p:sp>
      <p:pic>
        <p:nvPicPr>
          <p:cNvPr id="13" name="Picture 12" descr="Piggy Bank"/>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650212" y="1306402"/>
            <a:ext cx="647418" cy="647418"/>
          </a:xfrm>
          <a:prstGeom prst="rect">
            <a:avLst/>
          </a:prstGeom>
        </p:spPr>
      </p:pic>
      <p:pic>
        <p:nvPicPr>
          <p:cNvPr id="14" name="Picture 13" descr="Statistics"/>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307651" y="1315946"/>
            <a:ext cx="647418" cy="647418"/>
          </a:xfrm>
          <a:prstGeom prst="rect">
            <a:avLst/>
          </a:prstGeom>
        </p:spPr>
      </p:pic>
      <p:pic>
        <p:nvPicPr>
          <p:cNvPr id="17" name="Picture 16" descr="Head with gears"/>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351467" y="1285767"/>
            <a:ext cx="647418" cy="647418"/>
          </a:xfrm>
          <a:prstGeom prst="rect">
            <a:avLst/>
          </a:prstGeom>
        </p:spPr>
      </p:pic>
      <p:pic>
        <p:nvPicPr>
          <p:cNvPr id="19" name="Picture 18" descr="Gears"/>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357464" y="1339930"/>
            <a:ext cx="647418" cy="647418"/>
          </a:xfrm>
          <a:prstGeom prst="rect">
            <a:avLst/>
          </a:prstGeom>
        </p:spPr>
      </p:pic>
      <p:pic>
        <p:nvPicPr>
          <p:cNvPr id="20" name="Picture 19" descr="Robot"/>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14540" y="1315946"/>
            <a:ext cx="647418" cy="647418"/>
          </a:xfrm>
          <a:prstGeom prst="rect">
            <a:avLst/>
          </a:prstGeom>
        </p:spPr>
      </p:pic>
      <p:sp>
        <p:nvSpPr>
          <p:cNvPr id="22" name="TextBox 21">
            <a:extLst>
              <a:ext uri="{FF2B5EF4-FFF2-40B4-BE49-F238E27FC236}">
                <a16:creationId xmlns:a16="http://schemas.microsoft.com/office/drawing/2014/main" id="{EB0C0EE9-561B-40E4-91BA-259186694EDA}"/>
              </a:ext>
            </a:extLst>
          </p:cNvPr>
          <p:cNvSpPr txBox="1"/>
          <p:nvPr/>
        </p:nvSpPr>
        <p:spPr>
          <a:xfrm>
            <a:off x="630540" y="2981489"/>
            <a:ext cx="1285657" cy="2274149"/>
          </a:xfrm>
          <a:prstGeom prst="rect">
            <a:avLst/>
          </a:prstGeom>
          <a:noFill/>
        </p:spPr>
        <p:txBody>
          <a:bodyPr wrap="square" rtlCol="0">
            <a:spAutoFit/>
          </a:bodyPr>
          <a:lstStyle/>
          <a:p>
            <a:pPr>
              <a:lnSpc>
                <a:spcPct val="150000"/>
              </a:lnSpc>
            </a:pPr>
            <a:r>
              <a:rPr lang="en-US" sz="1200">
                <a:latin typeface="Roboto Light" charset="0"/>
                <a:ea typeface="Roboto Light" charset="0"/>
                <a:cs typeface="Roboto Light" charset="0"/>
              </a:rPr>
              <a:t>Automates the process of exploring the hyperparameter space, saving data scientists significant time and effort</a:t>
            </a:r>
          </a:p>
        </p:txBody>
      </p:sp>
      <p:sp>
        <p:nvSpPr>
          <p:cNvPr id="23" name="TextBox 22">
            <a:extLst>
              <a:ext uri="{FF2B5EF4-FFF2-40B4-BE49-F238E27FC236}">
                <a16:creationId xmlns:a16="http://schemas.microsoft.com/office/drawing/2014/main" id="{64DC688B-2D3D-4657-A666-99B0B5E0FCAD}"/>
              </a:ext>
            </a:extLst>
          </p:cNvPr>
          <p:cNvSpPr txBox="1"/>
          <p:nvPr/>
        </p:nvSpPr>
        <p:spPr>
          <a:xfrm>
            <a:off x="2444911" y="3006282"/>
            <a:ext cx="1455584" cy="1997150"/>
          </a:xfrm>
          <a:prstGeom prst="rect">
            <a:avLst/>
          </a:prstGeom>
          <a:noFill/>
        </p:spPr>
        <p:txBody>
          <a:bodyPr wrap="square" rtlCol="0">
            <a:spAutoFit/>
          </a:bodyPr>
          <a:lstStyle/>
          <a:p>
            <a:pPr>
              <a:lnSpc>
                <a:spcPct val="150000"/>
              </a:lnSpc>
            </a:pPr>
            <a:r>
              <a:rPr lang="en-US" sz="1200">
                <a:latin typeface="Roboto Light" charset="0"/>
                <a:ea typeface="Roboto Light" charset="0"/>
                <a:cs typeface="Roboto Light" charset="0"/>
              </a:rPr>
              <a:t>Find better models faster using parallel job orchestration and intelligent early termination</a:t>
            </a:r>
          </a:p>
          <a:p>
            <a:pPr>
              <a:lnSpc>
                <a:spcPct val="150000"/>
              </a:lnSpc>
            </a:pPr>
            <a:endParaRPr lang="en-US" sz="1200">
              <a:latin typeface="Roboto Light" charset="0"/>
              <a:ea typeface="Roboto Light" charset="0"/>
              <a:cs typeface="Roboto Light" charset="0"/>
            </a:endParaRPr>
          </a:p>
        </p:txBody>
      </p:sp>
      <p:sp>
        <p:nvSpPr>
          <p:cNvPr id="24" name="TextBox 23">
            <a:extLst>
              <a:ext uri="{FF2B5EF4-FFF2-40B4-BE49-F238E27FC236}">
                <a16:creationId xmlns:a16="http://schemas.microsoft.com/office/drawing/2014/main" id="{D3A5FCD1-6D5A-4151-B5AE-CAF370DAD8D5}"/>
              </a:ext>
            </a:extLst>
          </p:cNvPr>
          <p:cNvSpPr txBox="1"/>
          <p:nvPr/>
        </p:nvSpPr>
        <p:spPr>
          <a:xfrm>
            <a:off x="4367244" y="2938562"/>
            <a:ext cx="1418639" cy="1720151"/>
          </a:xfrm>
          <a:prstGeom prst="rect">
            <a:avLst/>
          </a:prstGeom>
          <a:noFill/>
        </p:spPr>
        <p:txBody>
          <a:bodyPr wrap="square" rtlCol="0">
            <a:spAutoFit/>
          </a:bodyPr>
          <a:lstStyle/>
          <a:p>
            <a:pPr>
              <a:lnSpc>
                <a:spcPct val="150000"/>
              </a:lnSpc>
            </a:pPr>
            <a:r>
              <a:rPr lang="en-US" sz="1200">
                <a:latin typeface="Roboto Light" charset="0"/>
                <a:ea typeface="Roboto Light" charset="0"/>
                <a:cs typeface="Roboto Light" charset="0"/>
              </a:rPr>
              <a:t>Intelligently early terminates poor performing configurations to save compute costs</a:t>
            </a:r>
          </a:p>
        </p:txBody>
      </p:sp>
      <p:sp>
        <p:nvSpPr>
          <p:cNvPr id="25" name="TextBox 24">
            <a:extLst>
              <a:ext uri="{FF2B5EF4-FFF2-40B4-BE49-F238E27FC236}">
                <a16:creationId xmlns:a16="http://schemas.microsoft.com/office/drawing/2014/main" id="{143FE826-EA27-48C5-AD0A-3DA63229EA2B}"/>
              </a:ext>
            </a:extLst>
          </p:cNvPr>
          <p:cNvSpPr txBox="1"/>
          <p:nvPr/>
        </p:nvSpPr>
        <p:spPr>
          <a:xfrm>
            <a:off x="6208581" y="2981845"/>
            <a:ext cx="1418639" cy="3105145"/>
          </a:xfrm>
          <a:prstGeom prst="rect">
            <a:avLst/>
          </a:prstGeom>
          <a:noFill/>
        </p:spPr>
        <p:txBody>
          <a:bodyPr wrap="square" rtlCol="0">
            <a:spAutoFit/>
          </a:bodyPr>
          <a:lstStyle/>
          <a:p>
            <a:pPr>
              <a:lnSpc>
                <a:spcPct val="150000"/>
              </a:lnSpc>
            </a:pPr>
            <a:r>
              <a:rPr lang="en-US" sz="1200">
                <a:latin typeface="Roboto Light" charset="0"/>
                <a:ea typeface="Roboto Light" charset="0"/>
                <a:cs typeface="Roboto Light" charset="0"/>
              </a:rPr>
              <a:t>Users can specify a primary metric to optimize and a maximum budget in terms of number of jobs or duration.</a:t>
            </a:r>
            <a:br>
              <a:rPr lang="en-US" sz="1200">
                <a:latin typeface="Roboto Light" charset="0"/>
                <a:ea typeface="Roboto Light" charset="0"/>
                <a:cs typeface="Roboto Light" charset="0"/>
              </a:rPr>
            </a:br>
            <a:r>
              <a:rPr lang="en-US" sz="1200">
                <a:latin typeface="Roboto Light" charset="0"/>
                <a:ea typeface="Roboto Light" charset="0"/>
                <a:cs typeface="Roboto Light" charset="0"/>
              </a:rPr>
              <a:t>Choose from Random, Bayesian &amp; Grid sampling</a:t>
            </a:r>
          </a:p>
        </p:txBody>
      </p:sp>
      <p:sp>
        <p:nvSpPr>
          <p:cNvPr id="26" name="TextBox 25">
            <a:extLst>
              <a:ext uri="{FF2B5EF4-FFF2-40B4-BE49-F238E27FC236}">
                <a16:creationId xmlns:a16="http://schemas.microsoft.com/office/drawing/2014/main" id="{A198A7E4-0610-451E-9304-4C9676385FF9}"/>
              </a:ext>
            </a:extLst>
          </p:cNvPr>
          <p:cNvSpPr txBox="1"/>
          <p:nvPr/>
        </p:nvSpPr>
        <p:spPr>
          <a:xfrm>
            <a:off x="8105895" y="2981489"/>
            <a:ext cx="1418639" cy="2828147"/>
          </a:xfrm>
          <a:prstGeom prst="rect">
            <a:avLst/>
          </a:prstGeom>
          <a:noFill/>
        </p:spPr>
        <p:txBody>
          <a:bodyPr wrap="square" rtlCol="0">
            <a:spAutoFit/>
          </a:bodyPr>
          <a:lstStyle/>
          <a:p>
            <a:pPr>
              <a:lnSpc>
                <a:spcPct val="150000"/>
              </a:lnSpc>
            </a:pPr>
            <a:r>
              <a:rPr lang="en-US" sz="1200">
                <a:latin typeface="Roboto Light" charset="0"/>
                <a:ea typeface="Roboto Light" charset="0"/>
                <a:cs typeface="Roboto Light" charset="0"/>
              </a:rPr>
              <a:t>Applies to different models and learning domains. Use with </a:t>
            </a:r>
            <a:r>
              <a:rPr lang="en-US" sz="1200" err="1">
                <a:latin typeface="Roboto Light" charset="0"/>
                <a:ea typeface="Roboto Light" charset="0"/>
                <a:cs typeface="Roboto Light" charset="0"/>
              </a:rPr>
              <a:t>Tensorflow</a:t>
            </a:r>
            <a:r>
              <a:rPr lang="en-US" sz="1200">
                <a:latin typeface="Roboto Light" charset="0"/>
                <a:ea typeface="Roboto Light" charset="0"/>
                <a:cs typeface="Roboto Light" charset="0"/>
              </a:rPr>
              <a:t>, </a:t>
            </a:r>
            <a:r>
              <a:rPr lang="en-US" sz="1200" err="1">
                <a:latin typeface="Roboto Light" charset="0"/>
                <a:ea typeface="Roboto Light" charset="0"/>
                <a:cs typeface="Roboto Light" charset="0"/>
              </a:rPr>
              <a:t>PyTorch</a:t>
            </a:r>
            <a:r>
              <a:rPr lang="en-US" sz="1200">
                <a:latin typeface="Roboto Light" charset="0"/>
                <a:ea typeface="Roboto Light" charset="0"/>
                <a:cs typeface="Roboto Light" charset="0"/>
              </a:rPr>
              <a:t>, Scikit Learn or any other training framework of your choice</a:t>
            </a:r>
          </a:p>
        </p:txBody>
      </p:sp>
      <p:sp>
        <p:nvSpPr>
          <p:cNvPr id="27" name="TextBox 26">
            <a:extLst>
              <a:ext uri="{FF2B5EF4-FFF2-40B4-BE49-F238E27FC236}">
                <a16:creationId xmlns:a16="http://schemas.microsoft.com/office/drawing/2014/main" id="{431DB991-3AE8-4054-89F3-5A3339453089}"/>
              </a:ext>
            </a:extLst>
          </p:cNvPr>
          <p:cNvSpPr txBox="1"/>
          <p:nvPr/>
        </p:nvSpPr>
        <p:spPr>
          <a:xfrm>
            <a:off x="10010764" y="3006282"/>
            <a:ext cx="1418639" cy="3105145"/>
          </a:xfrm>
          <a:prstGeom prst="rect">
            <a:avLst/>
          </a:prstGeom>
          <a:noFill/>
        </p:spPr>
        <p:txBody>
          <a:bodyPr wrap="square" rtlCol="0">
            <a:spAutoFit/>
          </a:bodyPr>
          <a:lstStyle/>
          <a:p>
            <a:pPr>
              <a:lnSpc>
                <a:spcPct val="150000"/>
              </a:lnSpc>
            </a:pPr>
            <a:r>
              <a:rPr lang="en-US" sz="1200">
                <a:latin typeface="Roboto Light" charset="0"/>
                <a:ea typeface="Roboto Light" charset="0"/>
                <a:cs typeface="Roboto Light" charset="0"/>
              </a:rPr>
              <a:t>Visualize all configs together and easily identify hyperparameter values that result in optimal  performance. Deploy model from this best config and infer using AML</a:t>
            </a:r>
          </a:p>
        </p:txBody>
      </p:sp>
      <p:pic>
        <p:nvPicPr>
          <p:cNvPr id="3" name="Picture 2" descr="A large clock mounted to the side&#10;&#10;Description automatically generated">
            <a:extLst>
              <a:ext uri="{FF2B5EF4-FFF2-40B4-BE49-F238E27FC236}">
                <a16:creationId xmlns:a16="http://schemas.microsoft.com/office/drawing/2014/main" id="{BAB567D4-07DC-4BD3-AC9A-173E9F96BD7D}"/>
              </a:ext>
            </a:extLst>
          </p:cNvPr>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2718924" y="1420266"/>
            <a:ext cx="486747" cy="467318"/>
          </a:xfrm>
          <a:prstGeom prst="rect">
            <a:avLst/>
          </a:prstGeom>
        </p:spPr>
      </p:pic>
    </p:spTree>
    <p:custDataLst>
      <p:tags r:id="rId1"/>
    </p:custDataLst>
    <p:extLst>
      <p:ext uri="{BB962C8B-B14F-4D97-AF65-F5344CB8AC3E}">
        <p14:creationId xmlns:p14="http://schemas.microsoft.com/office/powerpoint/2010/main" val="4134626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5">
                                            <p:txEl>
                                              <p:pRg st="0" end="0"/>
                                            </p:txEl>
                                          </p:spTgt>
                                        </p:tgtEl>
                                        <p:attrNameLst>
                                          <p:attrName>style.visibility</p:attrName>
                                        </p:attrNameLst>
                                      </p:cBhvr>
                                      <p:to>
                                        <p:strVal val="visible"/>
                                      </p:to>
                                    </p:set>
                                    <p:animEffect transition="in" filter="fade">
                                      <p:cBhvr>
                                        <p:cTn id="7" dur="1000"/>
                                        <p:tgtEl>
                                          <p:spTgt spid="75">
                                            <p:txEl>
                                              <p:pRg st="0" end="0"/>
                                            </p:txEl>
                                          </p:spTgt>
                                        </p:tgtEl>
                                      </p:cBhvr>
                                    </p:animEffect>
                                    <p:anim calcmode="lin" valueType="num">
                                      <p:cBhvr>
                                        <p:cTn id="8" dur="1000" fill="hold"/>
                                        <p:tgtEl>
                                          <p:spTgt spid="7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3">
                                            <p:txEl>
                                              <p:pRg st="0" end="0"/>
                                            </p:txEl>
                                          </p:spTgt>
                                        </p:tgtEl>
                                        <p:attrNameLst>
                                          <p:attrName>style.visibility</p:attrName>
                                        </p:attrNameLst>
                                      </p:cBhvr>
                                      <p:to>
                                        <p:strVal val="visible"/>
                                      </p:to>
                                    </p:set>
                                    <p:animEffect transition="in" filter="fade">
                                      <p:cBhvr>
                                        <p:cTn id="17" dur="1000"/>
                                        <p:tgtEl>
                                          <p:spTgt spid="63">
                                            <p:txEl>
                                              <p:pRg st="0" end="0"/>
                                            </p:txEl>
                                          </p:spTgt>
                                        </p:tgtEl>
                                      </p:cBhvr>
                                    </p:animEffect>
                                    <p:anim calcmode="lin" valueType="num">
                                      <p:cBhvr>
                                        <p:cTn id="18" dur="10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63">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6">
                                            <p:txEl>
                                              <p:pRg st="0" end="0"/>
                                            </p:txEl>
                                          </p:spTgt>
                                        </p:tgtEl>
                                        <p:attrNameLst>
                                          <p:attrName>style.visibility</p:attrName>
                                        </p:attrNameLst>
                                      </p:cBhvr>
                                      <p:to>
                                        <p:strVal val="visible"/>
                                      </p:to>
                                    </p:set>
                                    <p:animEffect transition="in" filter="fade">
                                      <p:cBhvr>
                                        <p:cTn id="29" dur="1000"/>
                                        <p:tgtEl>
                                          <p:spTgt spid="96">
                                            <p:txEl>
                                              <p:pRg st="0" end="0"/>
                                            </p:txEl>
                                          </p:spTgt>
                                        </p:tgtEl>
                                      </p:cBhvr>
                                    </p:animEffect>
                                    <p:anim calcmode="lin" valueType="num">
                                      <p:cBhvr>
                                        <p:cTn id="30" dur="1000" fill="hold"/>
                                        <p:tgtEl>
                                          <p:spTgt spid="96">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96">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4">
                                            <p:txEl>
                                              <p:pRg st="0" end="0"/>
                                            </p:txEl>
                                          </p:spTgt>
                                        </p:tgtEl>
                                        <p:attrNameLst>
                                          <p:attrName>style.visibility</p:attrName>
                                        </p:attrNameLst>
                                      </p:cBhvr>
                                      <p:to>
                                        <p:strVal val="visible"/>
                                      </p:to>
                                    </p:set>
                                    <p:animEffect transition="in" filter="fade">
                                      <p:cBhvr>
                                        <p:cTn id="39" dur="1000"/>
                                        <p:tgtEl>
                                          <p:spTgt spid="64">
                                            <p:txEl>
                                              <p:pRg st="0" end="0"/>
                                            </p:txEl>
                                          </p:spTgt>
                                        </p:tgtEl>
                                      </p:cBhvr>
                                    </p:animEffect>
                                    <p:anim calcmode="lin" valueType="num">
                                      <p:cBhvr>
                                        <p:cTn id="40" dur="1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64">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anim calcmode="lin" valueType="num">
                                      <p:cBhvr>
                                        <p:cTn id="45" dur="1000" fill="hold"/>
                                        <p:tgtEl>
                                          <p:spTgt spid="23"/>
                                        </p:tgtEl>
                                        <p:attrNameLst>
                                          <p:attrName>ppt_x</p:attrName>
                                        </p:attrNameLst>
                                      </p:cBhvr>
                                      <p:tavLst>
                                        <p:tav tm="0">
                                          <p:val>
                                            <p:strVal val="#ppt_x"/>
                                          </p:val>
                                        </p:tav>
                                        <p:tav tm="100000">
                                          <p:val>
                                            <p:strVal val="#ppt_x"/>
                                          </p:val>
                                        </p:tav>
                                      </p:tavLst>
                                    </p:anim>
                                    <p:anim calcmode="lin" valueType="num">
                                      <p:cBhvr>
                                        <p:cTn id="4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65">
                                            <p:txEl>
                                              <p:pRg st="0" end="0"/>
                                            </p:txEl>
                                          </p:spTgt>
                                        </p:tgtEl>
                                        <p:attrNameLst>
                                          <p:attrName>style.visibility</p:attrName>
                                        </p:attrNameLst>
                                      </p:cBhvr>
                                      <p:to>
                                        <p:strVal val="visible"/>
                                      </p:to>
                                    </p:set>
                                    <p:animEffect transition="in" filter="fade">
                                      <p:cBhvr>
                                        <p:cTn id="51" dur="1000"/>
                                        <p:tgtEl>
                                          <p:spTgt spid="65">
                                            <p:txEl>
                                              <p:pRg st="0" end="0"/>
                                            </p:txEl>
                                          </p:spTgt>
                                        </p:tgtEl>
                                      </p:cBhvr>
                                    </p:animEffect>
                                    <p:anim calcmode="lin" valueType="num">
                                      <p:cBhvr>
                                        <p:cTn id="52" dur="10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65">
                                            <p:txEl>
                                              <p:pRg st="0" end="0"/>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97">
                                            <p:txEl>
                                              <p:pRg st="0" end="0"/>
                                            </p:txEl>
                                          </p:spTgt>
                                        </p:tgtEl>
                                        <p:attrNameLst>
                                          <p:attrName>style.visibility</p:attrName>
                                        </p:attrNameLst>
                                      </p:cBhvr>
                                      <p:to>
                                        <p:strVal val="visible"/>
                                      </p:to>
                                    </p:set>
                                    <p:animEffect transition="in" filter="fade">
                                      <p:cBhvr>
                                        <p:cTn id="56" dur="1000"/>
                                        <p:tgtEl>
                                          <p:spTgt spid="97">
                                            <p:txEl>
                                              <p:pRg st="0" end="0"/>
                                            </p:txEl>
                                          </p:spTgt>
                                        </p:tgtEl>
                                      </p:cBhvr>
                                    </p:animEffect>
                                    <p:anim calcmode="lin" valueType="num">
                                      <p:cBhvr>
                                        <p:cTn id="57" dur="1000" fill="hold"/>
                                        <p:tgtEl>
                                          <p:spTgt spid="97">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97">
                                            <p:txEl>
                                              <p:pRg st="0" end="0"/>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ppt_x</p:attrName>
                                        </p:attrNameLst>
                                      </p:cBhvr>
                                      <p:tavLst>
                                        <p:tav tm="0">
                                          <p:val>
                                            <p:strVal val="#ppt_x"/>
                                          </p:val>
                                        </p:tav>
                                        <p:tav tm="100000">
                                          <p:val>
                                            <p:strVal val="#ppt_x"/>
                                          </p:val>
                                        </p:tav>
                                      </p:tavLst>
                                    </p:anim>
                                    <p:anim calcmode="lin" valueType="num">
                                      <p:cBhvr>
                                        <p:cTn id="63" dur="1000" fill="hold"/>
                                        <p:tgtEl>
                                          <p:spTgt spid="13"/>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1000"/>
                                        <p:tgtEl>
                                          <p:spTgt spid="24"/>
                                        </p:tgtEl>
                                      </p:cBhvr>
                                    </p:animEffect>
                                    <p:anim calcmode="lin" valueType="num">
                                      <p:cBhvr>
                                        <p:cTn id="67" dur="1000" fill="hold"/>
                                        <p:tgtEl>
                                          <p:spTgt spid="24"/>
                                        </p:tgtEl>
                                        <p:attrNameLst>
                                          <p:attrName>ppt_x</p:attrName>
                                        </p:attrNameLst>
                                      </p:cBhvr>
                                      <p:tavLst>
                                        <p:tav tm="0">
                                          <p:val>
                                            <p:strVal val="#ppt_x"/>
                                          </p:val>
                                        </p:tav>
                                        <p:tav tm="100000">
                                          <p:val>
                                            <p:strVal val="#ppt_x"/>
                                          </p:val>
                                        </p:tav>
                                      </p:tavLst>
                                    </p:anim>
                                    <p:anim calcmode="lin" valueType="num">
                                      <p:cBhvr>
                                        <p:cTn id="6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66">
                                            <p:txEl>
                                              <p:pRg st="0" end="0"/>
                                            </p:txEl>
                                          </p:spTgt>
                                        </p:tgtEl>
                                        <p:attrNameLst>
                                          <p:attrName>style.visibility</p:attrName>
                                        </p:attrNameLst>
                                      </p:cBhvr>
                                      <p:to>
                                        <p:strVal val="visible"/>
                                      </p:to>
                                    </p:set>
                                    <p:animEffect transition="in" filter="fade">
                                      <p:cBhvr>
                                        <p:cTn id="73" dur="1000"/>
                                        <p:tgtEl>
                                          <p:spTgt spid="66">
                                            <p:txEl>
                                              <p:pRg st="0" end="0"/>
                                            </p:txEl>
                                          </p:spTgt>
                                        </p:tgtEl>
                                      </p:cBhvr>
                                    </p:animEffect>
                                    <p:anim calcmode="lin" valueType="num">
                                      <p:cBhvr>
                                        <p:cTn id="74" dur="10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75" dur="1000" fill="hold"/>
                                        <p:tgtEl>
                                          <p:spTgt spid="66">
                                            <p:txEl>
                                              <p:pRg st="0" end="0"/>
                                            </p:txEl>
                                          </p:spTgt>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98">
                                            <p:txEl>
                                              <p:pRg st="0" end="0"/>
                                            </p:txEl>
                                          </p:spTgt>
                                        </p:tgtEl>
                                        <p:attrNameLst>
                                          <p:attrName>style.visibility</p:attrName>
                                        </p:attrNameLst>
                                      </p:cBhvr>
                                      <p:to>
                                        <p:strVal val="visible"/>
                                      </p:to>
                                    </p:set>
                                    <p:animEffect transition="in" filter="fade">
                                      <p:cBhvr>
                                        <p:cTn id="78" dur="1000"/>
                                        <p:tgtEl>
                                          <p:spTgt spid="98">
                                            <p:txEl>
                                              <p:pRg st="0" end="0"/>
                                            </p:txEl>
                                          </p:spTgt>
                                        </p:tgtEl>
                                      </p:cBhvr>
                                    </p:animEffect>
                                    <p:anim calcmode="lin" valueType="num">
                                      <p:cBhvr>
                                        <p:cTn id="79" dur="1000" fill="hold"/>
                                        <p:tgtEl>
                                          <p:spTgt spid="98">
                                            <p:txEl>
                                              <p:pRg st="0" end="0"/>
                                            </p:txEl>
                                          </p:spTgt>
                                        </p:tgtEl>
                                        <p:attrNameLst>
                                          <p:attrName>ppt_x</p:attrName>
                                        </p:attrNameLst>
                                      </p:cBhvr>
                                      <p:tavLst>
                                        <p:tav tm="0">
                                          <p:val>
                                            <p:strVal val="#ppt_x"/>
                                          </p:val>
                                        </p:tav>
                                        <p:tav tm="100000">
                                          <p:val>
                                            <p:strVal val="#ppt_x"/>
                                          </p:val>
                                        </p:tav>
                                      </p:tavLst>
                                    </p:anim>
                                    <p:anim calcmode="lin" valueType="num">
                                      <p:cBhvr>
                                        <p:cTn id="80" dur="1000" fill="hold"/>
                                        <p:tgtEl>
                                          <p:spTgt spid="98">
                                            <p:txEl>
                                              <p:pRg st="0" end="0"/>
                                            </p:txEl>
                                          </p:spTgt>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1000"/>
                                        <p:tgtEl>
                                          <p:spTgt spid="19"/>
                                        </p:tgtEl>
                                      </p:cBhvr>
                                    </p:animEffect>
                                    <p:anim calcmode="lin" valueType="num">
                                      <p:cBhvr>
                                        <p:cTn id="84" dur="1000" fill="hold"/>
                                        <p:tgtEl>
                                          <p:spTgt spid="19"/>
                                        </p:tgtEl>
                                        <p:attrNameLst>
                                          <p:attrName>ppt_x</p:attrName>
                                        </p:attrNameLst>
                                      </p:cBhvr>
                                      <p:tavLst>
                                        <p:tav tm="0">
                                          <p:val>
                                            <p:strVal val="#ppt_x"/>
                                          </p:val>
                                        </p:tav>
                                        <p:tav tm="100000">
                                          <p:val>
                                            <p:strVal val="#ppt_x"/>
                                          </p:val>
                                        </p:tav>
                                      </p:tavLst>
                                    </p:anim>
                                    <p:anim calcmode="lin" valueType="num">
                                      <p:cBhvr>
                                        <p:cTn id="85" dur="1000" fill="hold"/>
                                        <p:tgtEl>
                                          <p:spTgt spid="19"/>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1000"/>
                                        <p:tgtEl>
                                          <p:spTgt spid="25"/>
                                        </p:tgtEl>
                                      </p:cBhvr>
                                    </p:animEffect>
                                    <p:anim calcmode="lin" valueType="num">
                                      <p:cBhvr>
                                        <p:cTn id="89" dur="1000" fill="hold"/>
                                        <p:tgtEl>
                                          <p:spTgt spid="25"/>
                                        </p:tgtEl>
                                        <p:attrNameLst>
                                          <p:attrName>ppt_x</p:attrName>
                                        </p:attrNameLst>
                                      </p:cBhvr>
                                      <p:tavLst>
                                        <p:tav tm="0">
                                          <p:val>
                                            <p:strVal val="#ppt_x"/>
                                          </p:val>
                                        </p:tav>
                                        <p:tav tm="100000">
                                          <p:val>
                                            <p:strVal val="#ppt_x"/>
                                          </p:val>
                                        </p:tav>
                                      </p:tavLst>
                                    </p:anim>
                                    <p:anim calcmode="lin" valueType="num">
                                      <p:cBhvr>
                                        <p:cTn id="9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99">
                                            <p:txEl>
                                              <p:pRg st="0" end="0"/>
                                            </p:txEl>
                                          </p:spTgt>
                                        </p:tgtEl>
                                        <p:attrNameLst>
                                          <p:attrName>style.visibility</p:attrName>
                                        </p:attrNameLst>
                                      </p:cBhvr>
                                      <p:to>
                                        <p:strVal val="visible"/>
                                      </p:to>
                                    </p:set>
                                    <p:animEffect transition="in" filter="fade">
                                      <p:cBhvr>
                                        <p:cTn id="95" dur="1000"/>
                                        <p:tgtEl>
                                          <p:spTgt spid="99">
                                            <p:txEl>
                                              <p:pRg st="0" end="0"/>
                                            </p:txEl>
                                          </p:spTgt>
                                        </p:tgtEl>
                                      </p:cBhvr>
                                    </p:animEffect>
                                    <p:anim calcmode="lin" valueType="num">
                                      <p:cBhvr>
                                        <p:cTn id="96" dur="1000" fill="hold"/>
                                        <p:tgtEl>
                                          <p:spTgt spid="99">
                                            <p:txEl>
                                              <p:pRg st="0" end="0"/>
                                            </p:txEl>
                                          </p:spTgt>
                                        </p:tgtEl>
                                        <p:attrNameLst>
                                          <p:attrName>ppt_x</p:attrName>
                                        </p:attrNameLst>
                                      </p:cBhvr>
                                      <p:tavLst>
                                        <p:tav tm="0">
                                          <p:val>
                                            <p:strVal val="#ppt_x"/>
                                          </p:val>
                                        </p:tav>
                                        <p:tav tm="100000">
                                          <p:val>
                                            <p:strVal val="#ppt_x"/>
                                          </p:val>
                                        </p:tav>
                                      </p:tavLst>
                                    </p:anim>
                                    <p:anim calcmode="lin" valueType="num">
                                      <p:cBhvr>
                                        <p:cTn id="97" dur="1000" fill="hold"/>
                                        <p:tgtEl>
                                          <p:spTgt spid="99">
                                            <p:txEl>
                                              <p:pRg st="0" end="0"/>
                                            </p:txEl>
                                          </p:spTgt>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67">
                                            <p:txEl>
                                              <p:pRg st="0" end="0"/>
                                            </p:txEl>
                                          </p:spTgt>
                                        </p:tgtEl>
                                        <p:attrNameLst>
                                          <p:attrName>style.visibility</p:attrName>
                                        </p:attrNameLst>
                                      </p:cBhvr>
                                      <p:to>
                                        <p:strVal val="visible"/>
                                      </p:to>
                                    </p:set>
                                    <p:animEffect transition="in" filter="fade">
                                      <p:cBhvr>
                                        <p:cTn id="100" dur="1000"/>
                                        <p:tgtEl>
                                          <p:spTgt spid="67">
                                            <p:txEl>
                                              <p:pRg st="0" end="0"/>
                                            </p:txEl>
                                          </p:spTgt>
                                        </p:tgtEl>
                                      </p:cBhvr>
                                    </p:animEffect>
                                    <p:anim calcmode="lin" valueType="num">
                                      <p:cBhvr>
                                        <p:cTn id="101" dur="10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102" dur="1000" fill="hold"/>
                                        <p:tgtEl>
                                          <p:spTgt spid="67">
                                            <p:txEl>
                                              <p:pRg st="0" end="0"/>
                                            </p:txEl>
                                          </p:spTgt>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fade">
                                      <p:cBhvr>
                                        <p:cTn id="105" dur="1000"/>
                                        <p:tgtEl>
                                          <p:spTgt spid="17"/>
                                        </p:tgtEl>
                                      </p:cBhvr>
                                    </p:animEffect>
                                    <p:anim calcmode="lin" valueType="num">
                                      <p:cBhvr>
                                        <p:cTn id="106" dur="1000" fill="hold"/>
                                        <p:tgtEl>
                                          <p:spTgt spid="17"/>
                                        </p:tgtEl>
                                        <p:attrNameLst>
                                          <p:attrName>ppt_x</p:attrName>
                                        </p:attrNameLst>
                                      </p:cBhvr>
                                      <p:tavLst>
                                        <p:tav tm="0">
                                          <p:val>
                                            <p:strVal val="#ppt_x"/>
                                          </p:val>
                                        </p:tav>
                                        <p:tav tm="100000">
                                          <p:val>
                                            <p:strVal val="#ppt_x"/>
                                          </p:val>
                                        </p:tav>
                                      </p:tavLst>
                                    </p:anim>
                                    <p:anim calcmode="lin" valueType="num">
                                      <p:cBhvr>
                                        <p:cTn id="107" dur="1000" fill="hold"/>
                                        <p:tgtEl>
                                          <p:spTgt spid="17"/>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Effect transition="in" filter="fade">
                                      <p:cBhvr>
                                        <p:cTn id="110" dur="1000"/>
                                        <p:tgtEl>
                                          <p:spTgt spid="26"/>
                                        </p:tgtEl>
                                      </p:cBhvr>
                                    </p:animEffect>
                                    <p:anim calcmode="lin" valueType="num">
                                      <p:cBhvr>
                                        <p:cTn id="111" dur="1000" fill="hold"/>
                                        <p:tgtEl>
                                          <p:spTgt spid="26"/>
                                        </p:tgtEl>
                                        <p:attrNameLst>
                                          <p:attrName>ppt_x</p:attrName>
                                        </p:attrNameLst>
                                      </p:cBhvr>
                                      <p:tavLst>
                                        <p:tav tm="0">
                                          <p:val>
                                            <p:strVal val="#ppt_x"/>
                                          </p:val>
                                        </p:tav>
                                        <p:tav tm="100000">
                                          <p:val>
                                            <p:strVal val="#ppt_x"/>
                                          </p:val>
                                        </p:tav>
                                      </p:tavLst>
                                    </p:anim>
                                    <p:anim calcmode="lin" valueType="num">
                                      <p:cBhvr>
                                        <p:cTn id="11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100">
                                            <p:txEl>
                                              <p:pRg st="0" end="0"/>
                                            </p:txEl>
                                          </p:spTgt>
                                        </p:tgtEl>
                                        <p:attrNameLst>
                                          <p:attrName>style.visibility</p:attrName>
                                        </p:attrNameLst>
                                      </p:cBhvr>
                                      <p:to>
                                        <p:strVal val="visible"/>
                                      </p:to>
                                    </p:set>
                                    <p:animEffect transition="in" filter="fade">
                                      <p:cBhvr>
                                        <p:cTn id="117" dur="1000"/>
                                        <p:tgtEl>
                                          <p:spTgt spid="100">
                                            <p:txEl>
                                              <p:pRg st="0" end="0"/>
                                            </p:txEl>
                                          </p:spTgt>
                                        </p:tgtEl>
                                      </p:cBhvr>
                                    </p:animEffect>
                                    <p:anim calcmode="lin" valueType="num">
                                      <p:cBhvr>
                                        <p:cTn id="118" dur="1000" fill="hold"/>
                                        <p:tgtEl>
                                          <p:spTgt spid="100">
                                            <p:txEl>
                                              <p:pRg st="0" end="0"/>
                                            </p:txEl>
                                          </p:spTgt>
                                        </p:tgtEl>
                                        <p:attrNameLst>
                                          <p:attrName>ppt_x</p:attrName>
                                        </p:attrNameLst>
                                      </p:cBhvr>
                                      <p:tavLst>
                                        <p:tav tm="0">
                                          <p:val>
                                            <p:strVal val="#ppt_x"/>
                                          </p:val>
                                        </p:tav>
                                        <p:tav tm="100000">
                                          <p:val>
                                            <p:strVal val="#ppt_x"/>
                                          </p:val>
                                        </p:tav>
                                      </p:tavLst>
                                    </p:anim>
                                    <p:anim calcmode="lin" valueType="num">
                                      <p:cBhvr>
                                        <p:cTn id="119" dur="1000" fill="hold"/>
                                        <p:tgtEl>
                                          <p:spTgt spid="100">
                                            <p:txEl>
                                              <p:pRg st="0" end="0"/>
                                            </p:txEl>
                                          </p:spTgt>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14"/>
                                        </p:tgtEl>
                                        <p:attrNameLst>
                                          <p:attrName>style.visibility</p:attrName>
                                        </p:attrNameLst>
                                      </p:cBhvr>
                                      <p:to>
                                        <p:strVal val="visible"/>
                                      </p:to>
                                    </p:set>
                                    <p:animEffect transition="in" filter="fade">
                                      <p:cBhvr>
                                        <p:cTn id="122" dur="1000"/>
                                        <p:tgtEl>
                                          <p:spTgt spid="14"/>
                                        </p:tgtEl>
                                      </p:cBhvr>
                                    </p:animEffect>
                                    <p:anim calcmode="lin" valueType="num">
                                      <p:cBhvr>
                                        <p:cTn id="123" dur="1000" fill="hold"/>
                                        <p:tgtEl>
                                          <p:spTgt spid="14"/>
                                        </p:tgtEl>
                                        <p:attrNameLst>
                                          <p:attrName>ppt_x</p:attrName>
                                        </p:attrNameLst>
                                      </p:cBhvr>
                                      <p:tavLst>
                                        <p:tav tm="0">
                                          <p:val>
                                            <p:strVal val="#ppt_x"/>
                                          </p:val>
                                        </p:tav>
                                        <p:tav tm="100000">
                                          <p:val>
                                            <p:strVal val="#ppt_x"/>
                                          </p:val>
                                        </p:tav>
                                      </p:tavLst>
                                    </p:anim>
                                    <p:anim calcmode="lin" valueType="num">
                                      <p:cBhvr>
                                        <p:cTn id="124" dur="1000" fill="hold"/>
                                        <p:tgtEl>
                                          <p:spTgt spid="14"/>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68">
                                            <p:txEl>
                                              <p:pRg st="0" end="0"/>
                                            </p:txEl>
                                          </p:spTgt>
                                        </p:tgtEl>
                                        <p:attrNameLst>
                                          <p:attrName>style.visibility</p:attrName>
                                        </p:attrNameLst>
                                      </p:cBhvr>
                                      <p:to>
                                        <p:strVal val="visible"/>
                                      </p:to>
                                    </p:set>
                                    <p:animEffect transition="in" filter="fade">
                                      <p:cBhvr>
                                        <p:cTn id="127" dur="1000"/>
                                        <p:tgtEl>
                                          <p:spTgt spid="68">
                                            <p:txEl>
                                              <p:pRg st="0" end="0"/>
                                            </p:txEl>
                                          </p:spTgt>
                                        </p:tgtEl>
                                      </p:cBhvr>
                                    </p:animEffect>
                                    <p:anim calcmode="lin" valueType="num">
                                      <p:cBhvr>
                                        <p:cTn id="128" dur="10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129" dur="1000" fill="hold"/>
                                        <p:tgtEl>
                                          <p:spTgt spid="68">
                                            <p:txEl>
                                              <p:pRg st="0" end="0"/>
                                            </p:txEl>
                                          </p:spTgt>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7"/>
                                        </p:tgtEl>
                                        <p:attrNameLst>
                                          <p:attrName>style.visibility</p:attrName>
                                        </p:attrNameLst>
                                      </p:cBhvr>
                                      <p:to>
                                        <p:strVal val="visible"/>
                                      </p:to>
                                    </p:set>
                                    <p:animEffect transition="in" filter="fade">
                                      <p:cBhvr>
                                        <p:cTn id="132" dur="1000"/>
                                        <p:tgtEl>
                                          <p:spTgt spid="27"/>
                                        </p:tgtEl>
                                      </p:cBhvr>
                                    </p:animEffect>
                                    <p:anim calcmode="lin" valueType="num">
                                      <p:cBhvr>
                                        <p:cTn id="133" dur="1000" fill="hold"/>
                                        <p:tgtEl>
                                          <p:spTgt spid="27"/>
                                        </p:tgtEl>
                                        <p:attrNameLst>
                                          <p:attrName>ppt_x</p:attrName>
                                        </p:attrNameLst>
                                      </p:cBhvr>
                                      <p:tavLst>
                                        <p:tav tm="0">
                                          <p:val>
                                            <p:strVal val="#ppt_x"/>
                                          </p:val>
                                        </p:tav>
                                        <p:tav tm="100000">
                                          <p:val>
                                            <p:strVal val="#ppt_x"/>
                                          </p:val>
                                        </p:tav>
                                      </p:tavLst>
                                    </p:anim>
                                    <p:anim calcmode="lin" valueType="num">
                                      <p:cBhvr>
                                        <p:cTn id="13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p"/>
      <p:bldP spid="64" grpId="0" build="p"/>
      <p:bldP spid="65" grpId="0" build="p"/>
      <p:bldP spid="66" grpId="0" build="p"/>
      <p:bldP spid="67" grpId="0" build="p"/>
      <p:bldP spid="68" grpId="0" build="p"/>
      <p:bldP spid="75" grpId="0" build="p"/>
      <p:bldP spid="96" grpId="0" build="p"/>
      <p:bldP spid="97" grpId="0" build="p"/>
      <p:bldP spid="98" grpId="0" build="p"/>
      <p:bldP spid="99" grpId="0" build="p"/>
      <p:bldP spid="100" grpId="0" build="p"/>
      <p:bldP spid="22" grpId="0"/>
      <p:bldP spid="23" grpId="0"/>
      <p:bldP spid="24" grpId="0"/>
      <p:bldP spid="25" grpId="0"/>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5" name="Google Shape;1445;p133"/>
          <p:cNvSpPr txBox="1">
            <a:spLocks noGrp="1"/>
          </p:cNvSpPr>
          <p:nvPr>
            <p:ph type="title" idx="4294967295"/>
          </p:nvPr>
        </p:nvSpPr>
        <p:spPr>
          <a:xfrm>
            <a:off x="300990" y="159026"/>
            <a:ext cx="11590020" cy="1025718"/>
          </a:xfrm>
          <a:prstGeom prst="rect">
            <a:avLst/>
          </a:prstGeom>
          <a:noFill/>
        </p:spPr>
        <p:txBody>
          <a:bodyPr spcFirstLastPara="1" vert="horz" lIns="91440" tIns="45720" rIns="91440" bIns="45720" rtlCol="0" anchor="ctr" anchorCtr="0">
            <a:normAutofit/>
          </a:bodyPr>
          <a:lstStyle/>
          <a:p>
            <a:pPr>
              <a:buClr>
                <a:srgbClr val="000000"/>
              </a:buClr>
              <a:buSzPts val="3000"/>
            </a:pPr>
            <a:r>
              <a:rPr lang="en-US" dirty="0">
                <a:solidFill>
                  <a:srgbClr val="0078D4"/>
                </a:solidFill>
                <a:cs typeface="Calibri Light"/>
              </a:rPr>
              <a:t>What hyperdrive offers</a:t>
            </a:r>
            <a:endParaRPr lang="en-US" kern="1200" dirty="0">
              <a:solidFill>
                <a:srgbClr val="0078D4"/>
              </a:solidFill>
              <a:latin typeface="+mj-lt"/>
              <a:ea typeface="+mj-ea"/>
              <a:cs typeface="+mj-cs"/>
            </a:endParaRPr>
          </a:p>
        </p:txBody>
      </p:sp>
      <p:sp>
        <p:nvSpPr>
          <p:cNvPr id="1446" name="Google Shape;1446;p133"/>
          <p:cNvSpPr txBox="1">
            <a:spLocks noGrp="1"/>
          </p:cNvSpPr>
          <p:nvPr>
            <p:ph idx="4294967295"/>
          </p:nvPr>
        </p:nvSpPr>
        <p:spPr>
          <a:xfrm>
            <a:off x="429521" y="1117393"/>
            <a:ext cx="11258895" cy="5506043"/>
          </a:xfrm>
          <a:prstGeom prst="rect">
            <a:avLst/>
          </a:prstGeom>
          <a:noFill/>
        </p:spPr>
        <p:txBody>
          <a:bodyPr spcFirstLastPara="1" vert="horz" lIns="91440" tIns="45720" rIns="91440" bIns="45720" rtlCol="0" anchor="ctr" anchorCtr="0">
            <a:normAutofit fontScale="55000" lnSpcReduction="20000"/>
          </a:bodyPr>
          <a:lstStyle/>
          <a:p>
            <a:r>
              <a:rPr lang="en-US" sz="4000" dirty="0">
                <a:cs typeface="Calibri"/>
              </a:rPr>
              <a:t>Intelligent Hyperparameter generation, with support for following sampling methods</a:t>
            </a:r>
          </a:p>
          <a:p>
            <a:pPr lvl="1">
              <a:buFont typeface="Courier New" panose="02070309020205020404" pitchFamily="49" charset="0"/>
              <a:buChar char="o"/>
            </a:pPr>
            <a:r>
              <a:rPr lang="en-US" sz="4000" dirty="0">
                <a:solidFill>
                  <a:srgbClr val="0078D4"/>
                </a:solidFill>
                <a:cs typeface="Calibri"/>
              </a:rPr>
              <a:t>Random</a:t>
            </a:r>
          </a:p>
          <a:p>
            <a:pPr lvl="1">
              <a:buFont typeface="Courier New" panose="02070309020205020404" pitchFamily="49" charset="0"/>
              <a:buChar char="o"/>
            </a:pPr>
            <a:r>
              <a:rPr lang="en-US" sz="4000" dirty="0">
                <a:solidFill>
                  <a:srgbClr val="0078D4"/>
                </a:solidFill>
                <a:cs typeface="Calibri"/>
              </a:rPr>
              <a:t>Grid</a:t>
            </a:r>
          </a:p>
          <a:p>
            <a:pPr lvl="1">
              <a:buFont typeface="Courier New" panose="02070309020205020404" pitchFamily="49" charset="0"/>
              <a:buChar char="o"/>
            </a:pPr>
            <a:r>
              <a:rPr lang="en-US" sz="4000" dirty="0">
                <a:solidFill>
                  <a:srgbClr val="0078D4"/>
                </a:solidFill>
                <a:cs typeface="Calibri"/>
              </a:rPr>
              <a:t>Bayesian</a:t>
            </a:r>
          </a:p>
          <a:p>
            <a:pPr lvl="1">
              <a:buFont typeface="Courier New" panose="02070309020205020404" pitchFamily="49" charset="0"/>
              <a:buChar char="o"/>
            </a:pPr>
            <a:endParaRPr lang="en-US" sz="4000" dirty="0">
              <a:cs typeface="Calibri"/>
            </a:endParaRPr>
          </a:p>
          <a:p>
            <a:r>
              <a:rPr lang="en-US" sz="4000" dirty="0">
                <a:cs typeface="Calibri"/>
              </a:rPr>
              <a:t>Intelligent early termination to terminate non-performing jobs early. Early termination policies supported being</a:t>
            </a:r>
          </a:p>
          <a:p>
            <a:pPr lvl="1">
              <a:buFont typeface="Courier New" panose="02070309020205020404" pitchFamily="49" charset="0"/>
              <a:buChar char="o"/>
            </a:pPr>
            <a:r>
              <a:rPr lang="en-US" sz="4000" dirty="0">
                <a:solidFill>
                  <a:srgbClr val="0078D4"/>
                </a:solidFill>
                <a:cs typeface="Calibri"/>
              </a:rPr>
              <a:t>Bandit</a:t>
            </a:r>
          </a:p>
          <a:p>
            <a:pPr lvl="1">
              <a:buFont typeface="Courier New" panose="02070309020205020404" pitchFamily="49" charset="0"/>
              <a:buChar char="o"/>
            </a:pPr>
            <a:r>
              <a:rPr lang="en-US" sz="4000" dirty="0">
                <a:solidFill>
                  <a:srgbClr val="0078D4"/>
                </a:solidFill>
                <a:cs typeface="Calibri"/>
              </a:rPr>
              <a:t>Median Stopping</a:t>
            </a:r>
          </a:p>
          <a:p>
            <a:pPr lvl="1">
              <a:buFont typeface="Courier New" panose="02070309020205020404" pitchFamily="49" charset="0"/>
              <a:buChar char="o"/>
            </a:pPr>
            <a:r>
              <a:rPr lang="en-US" sz="4000" dirty="0" err="1">
                <a:solidFill>
                  <a:srgbClr val="0078D4"/>
                </a:solidFill>
                <a:cs typeface="Calibri"/>
              </a:rPr>
              <a:t>TruncationSelection</a:t>
            </a:r>
            <a:endParaRPr lang="en-US" sz="4000" dirty="0">
              <a:solidFill>
                <a:srgbClr val="0078D4"/>
              </a:solidFill>
              <a:cs typeface="Calibri"/>
            </a:endParaRPr>
          </a:p>
          <a:p>
            <a:pPr marL="457200" lvl="1" indent="0">
              <a:buNone/>
            </a:pPr>
            <a:endParaRPr lang="en-US" sz="4000" dirty="0">
              <a:cs typeface="Calibri"/>
            </a:endParaRPr>
          </a:p>
          <a:p>
            <a:r>
              <a:rPr lang="en-US" sz="4000" dirty="0">
                <a:cs typeface="Calibri"/>
              </a:rPr>
              <a:t>Parallel Job orchestration</a:t>
            </a:r>
          </a:p>
          <a:p>
            <a:r>
              <a:rPr lang="en-US" sz="4000" dirty="0">
                <a:ea typeface="+mn-lt"/>
                <a:cs typeface="+mn-lt"/>
              </a:rPr>
              <a:t>Visualize all configurations in one place</a:t>
            </a:r>
          </a:p>
          <a:p>
            <a:r>
              <a:rPr lang="en-US" sz="4000" dirty="0">
                <a:cs typeface="Calibri"/>
              </a:rPr>
              <a:t>Ability to warm restart a run. </a:t>
            </a:r>
          </a:p>
          <a:p>
            <a:r>
              <a:rPr lang="en-US" sz="4000" dirty="0">
                <a:cs typeface="Calibri"/>
              </a:rPr>
              <a:t>Ability to resume an existing experiment</a:t>
            </a:r>
          </a:p>
          <a:p>
            <a:r>
              <a:rPr lang="en-US" sz="4000" dirty="0">
                <a:cs typeface="Calibri"/>
              </a:rPr>
              <a:t>Ability to resume previously cancelled runs</a:t>
            </a:r>
          </a:p>
          <a:p>
            <a:endParaRPr lang="en-US" sz="4000" dirty="0">
              <a:cs typeface="Calibri"/>
            </a:endParaRPr>
          </a:p>
          <a:p>
            <a:endParaRPr lang="en-US" sz="1600" dirty="0"/>
          </a:p>
        </p:txBody>
      </p:sp>
    </p:spTree>
    <p:extLst>
      <p:ext uri="{BB962C8B-B14F-4D97-AF65-F5344CB8AC3E}">
        <p14:creationId xmlns:p14="http://schemas.microsoft.com/office/powerpoint/2010/main" val="23783739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7" name="Picture 6">
            <a:extLst>
              <a:ext uri="{FF2B5EF4-FFF2-40B4-BE49-F238E27FC236}">
                <a16:creationId xmlns:a16="http://schemas.microsoft.com/office/drawing/2014/main" id="{7A185648-2F9F-4F54-BB37-EAE688961BE7}"/>
              </a:ext>
            </a:extLst>
          </p:cNvPr>
          <p:cNvPicPr>
            <a:picLocks noChangeAspect="1"/>
          </p:cNvPicPr>
          <p:nvPr/>
        </p:nvPicPr>
        <p:blipFill>
          <a:blip r:embed="rId3"/>
          <a:stretch>
            <a:fillRect/>
          </a:stretch>
        </p:blipFill>
        <p:spPr>
          <a:xfrm>
            <a:off x="3818378" y="3000887"/>
            <a:ext cx="8015612" cy="3668800"/>
          </a:xfrm>
          <a:prstGeom prst="rect">
            <a:avLst/>
          </a:prstGeom>
        </p:spPr>
      </p:pic>
      <p:sp>
        <p:nvSpPr>
          <p:cNvPr id="1445" name="Google Shape;1445;p133"/>
          <p:cNvSpPr txBox="1">
            <a:spLocks noGrp="1"/>
          </p:cNvSpPr>
          <p:nvPr>
            <p:ph type="title" idx="4294967295"/>
          </p:nvPr>
        </p:nvSpPr>
        <p:spPr>
          <a:xfrm>
            <a:off x="180181" y="51836"/>
            <a:ext cx="9186863" cy="1140860"/>
          </a:xfrm>
          <a:prstGeom prst="rect">
            <a:avLst/>
          </a:prstGeom>
          <a:noFill/>
        </p:spPr>
        <p:txBody>
          <a:bodyPr spcFirstLastPara="1" vert="horz" lIns="91440" tIns="45720" rIns="91440" bIns="45720" rtlCol="0" anchor="ctr" anchorCtr="0">
            <a:normAutofit/>
          </a:bodyPr>
          <a:lstStyle/>
          <a:p>
            <a:pPr>
              <a:buClr>
                <a:srgbClr val="000000"/>
              </a:buClr>
              <a:buSzPts val="3000"/>
            </a:pPr>
            <a:r>
              <a:rPr lang="en-US" dirty="0">
                <a:solidFill>
                  <a:srgbClr val="0070C0"/>
                </a:solidFill>
              </a:rPr>
              <a:t>Manage Active Jobs</a:t>
            </a:r>
            <a:endParaRPr lang="en-US" kern="1200" dirty="0">
              <a:solidFill>
                <a:srgbClr val="0070C0"/>
              </a:solidFill>
              <a:latin typeface="+mj-lt"/>
              <a:ea typeface="+mj-ea"/>
              <a:cs typeface="+mj-cs"/>
            </a:endParaRPr>
          </a:p>
        </p:txBody>
      </p:sp>
      <p:sp>
        <p:nvSpPr>
          <p:cNvPr id="1446" name="Google Shape;1446;p133"/>
          <p:cNvSpPr txBox="1">
            <a:spLocks noGrp="1"/>
          </p:cNvSpPr>
          <p:nvPr>
            <p:ph idx="4294967295"/>
          </p:nvPr>
        </p:nvSpPr>
        <p:spPr>
          <a:xfrm>
            <a:off x="262594" y="1081944"/>
            <a:ext cx="8785990" cy="2201945"/>
          </a:xfrm>
          <a:prstGeom prst="rect">
            <a:avLst/>
          </a:prstGeom>
        </p:spPr>
        <p:txBody>
          <a:bodyPr spcFirstLastPara="1" vert="horz" lIns="91440" tIns="45720" rIns="91440" bIns="45720" rtlCol="0" anchor="ctr" anchorCtr="0">
            <a:normAutofit lnSpcReduction="10000"/>
          </a:bodyPr>
          <a:lstStyle/>
          <a:p>
            <a:pPr indent="-228600">
              <a:lnSpc>
                <a:spcPct val="90000"/>
              </a:lnSpc>
              <a:spcAft>
                <a:spcPts val="600"/>
              </a:spcAft>
              <a:buFont typeface="Arial" panose="020B0604020202020204" pitchFamily="34" charset="0"/>
              <a:buChar char="•"/>
            </a:pPr>
            <a:r>
              <a:rPr lang="en-US" sz="2400" b="1" dirty="0"/>
              <a:t>Supported early termination algorithms </a:t>
            </a:r>
            <a:endParaRPr lang="en-US" sz="2400" dirty="0"/>
          </a:p>
          <a:p>
            <a:pPr indent="-228600">
              <a:lnSpc>
                <a:spcPct val="90000"/>
              </a:lnSpc>
              <a:spcAft>
                <a:spcPts val="600"/>
              </a:spcAft>
              <a:buFont typeface="Arial" panose="020B0604020202020204" pitchFamily="34" charset="0"/>
              <a:buChar char="•"/>
            </a:pPr>
            <a:r>
              <a:rPr lang="en-US" sz="2400" dirty="0"/>
              <a:t>Bandit policy​</a:t>
            </a:r>
          </a:p>
          <a:p>
            <a:pPr indent="-228600">
              <a:lnSpc>
                <a:spcPct val="90000"/>
              </a:lnSpc>
              <a:spcAft>
                <a:spcPts val="600"/>
              </a:spcAft>
              <a:buFont typeface="Arial" panose="020B0604020202020204" pitchFamily="34" charset="0"/>
              <a:buChar char="•"/>
            </a:pPr>
            <a:r>
              <a:rPr lang="en-US" sz="2400" dirty="0"/>
              <a:t>Median Stopping policy​</a:t>
            </a:r>
          </a:p>
          <a:p>
            <a:pPr indent="-228600">
              <a:lnSpc>
                <a:spcPct val="90000"/>
              </a:lnSpc>
              <a:spcAft>
                <a:spcPts val="600"/>
              </a:spcAft>
              <a:buFont typeface="Arial" panose="020B0604020202020204" pitchFamily="34" charset="0"/>
              <a:buChar char="•"/>
            </a:pPr>
            <a:r>
              <a:rPr lang="en-US" sz="2400" dirty="0"/>
              <a:t>Truncation Selection policy</a:t>
            </a:r>
          </a:p>
          <a:p>
            <a:endParaRPr lang="en-US" sz="1600" dirty="0"/>
          </a:p>
        </p:txBody>
      </p:sp>
    </p:spTree>
    <p:extLst>
      <p:ext uri="{BB962C8B-B14F-4D97-AF65-F5344CB8AC3E}">
        <p14:creationId xmlns:p14="http://schemas.microsoft.com/office/powerpoint/2010/main" val="18993688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5" name="Google Shape;1445;p133"/>
          <p:cNvSpPr txBox="1">
            <a:spLocks noGrp="1"/>
          </p:cNvSpPr>
          <p:nvPr>
            <p:ph type="title" idx="4294967295"/>
          </p:nvPr>
        </p:nvSpPr>
        <p:spPr>
          <a:xfrm>
            <a:off x="246490" y="9286"/>
            <a:ext cx="9186863" cy="1157545"/>
          </a:xfrm>
          <a:prstGeom prst="rect">
            <a:avLst/>
          </a:prstGeom>
          <a:noFill/>
        </p:spPr>
        <p:txBody>
          <a:bodyPr spcFirstLastPara="1" vert="horz" lIns="91440" tIns="45720" rIns="91440" bIns="45720" rtlCol="0" anchor="ctr" anchorCtr="0">
            <a:normAutofit/>
          </a:bodyPr>
          <a:lstStyle/>
          <a:p>
            <a:pPr>
              <a:buClr>
                <a:srgbClr val="000000"/>
              </a:buClr>
              <a:buSzPts val="3000"/>
            </a:pPr>
            <a:r>
              <a:rPr lang="en-US" dirty="0">
                <a:solidFill>
                  <a:srgbClr val="0078D4"/>
                </a:solidFill>
                <a:ea typeface="+mj-lt"/>
                <a:cs typeface="+mj-lt"/>
              </a:rPr>
              <a:t>User inputs &amp; system outputs</a:t>
            </a:r>
            <a:endParaRPr lang="en-US" kern="1200" dirty="0">
              <a:solidFill>
                <a:srgbClr val="0078D4"/>
              </a:solidFill>
              <a:latin typeface="+mj-lt"/>
              <a:ea typeface="+mj-ea"/>
              <a:cs typeface="+mj-cs"/>
            </a:endParaRPr>
          </a:p>
        </p:txBody>
      </p:sp>
      <p:sp>
        <p:nvSpPr>
          <p:cNvPr id="5" name="Content Placeholder 2">
            <a:extLst>
              <a:ext uri="{FF2B5EF4-FFF2-40B4-BE49-F238E27FC236}">
                <a16:creationId xmlns:a16="http://schemas.microsoft.com/office/drawing/2014/main" id="{0DA255D0-DB47-4D04-B5B1-9E2EF2DA4397}"/>
              </a:ext>
            </a:extLst>
          </p:cNvPr>
          <p:cNvSpPr txBox="1">
            <a:spLocks/>
          </p:cNvSpPr>
          <p:nvPr/>
        </p:nvSpPr>
        <p:spPr>
          <a:xfrm>
            <a:off x="539369" y="1387518"/>
            <a:ext cx="3737148" cy="2394751"/>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ea typeface="+mn-lt"/>
                <a:cs typeface="+mn-lt"/>
              </a:rPr>
              <a:t>Hyperparameter Tuning Config –</a:t>
            </a:r>
            <a:r>
              <a:rPr lang="en-US">
                <a:ea typeface="+mn-lt"/>
                <a:cs typeface="+mn-lt"/>
              </a:rPr>
              <a:t> </a:t>
            </a:r>
          </a:p>
          <a:p>
            <a:pPr>
              <a:buFont typeface="Arial"/>
              <a:buChar char="•"/>
            </a:pPr>
            <a:endParaRPr lang="en-US">
              <a:ea typeface="+mn-lt"/>
              <a:cs typeface="+mn-lt"/>
            </a:endParaRPr>
          </a:p>
          <a:p>
            <a:pPr>
              <a:buFont typeface="Arial,Sans-Serif"/>
              <a:buChar char="•"/>
            </a:pPr>
            <a:r>
              <a:rPr lang="en-US">
                <a:ea typeface="+mn-lt"/>
                <a:cs typeface="+mn-lt"/>
              </a:rPr>
              <a:t>Hyperparameter ranges </a:t>
            </a:r>
          </a:p>
          <a:p>
            <a:pPr>
              <a:buFont typeface="Arial,Sans-Serif"/>
              <a:buChar char="•"/>
            </a:pPr>
            <a:r>
              <a:rPr lang="en-US">
                <a:ea typeface="+mn-lt"/>
                <a:cs typeface="+mn-lt"/>
              </a:rPr>
              <a:t>Optimization metric </a:t>
            </a:r>
          </a:p>
          <a:p>
            <a:pPr>
              <a:buFont typeface="Arial,Sans-Serif"/>
              <a:buChar char="•"/>
            </a:pPr>
            <a:r>
              <a:rPr lang="en-US">
                <a:ea typeface="+mn-lt"/>
                <a:cs typeface="+mn-lt"/>
              </a:rPr>
              <a:t>Early Termination Policy </a:t>
            </a:r>
          </a:p>
          <a:p>
            <a:pPr>
              <a:buFont typeface="Arial,Sans-Serif"/>
              <a:buChar char="•"/>
            </a:pPr>
            <a:r>
              <a:rPr lang="en-US">
                <a:ea typeface="+mn-lt"/>
                <a:cs typeface="+mn-lt"/>
              </a:rPr>
              <a:t>Budget – Time / Compute  </a:t>
            </a:r>
          </a:p>
          <a:p>
            <a:pPr>
              <a:buFont typeface="Arial,Sans-Serif"/>
              <a:buChar char="•"/>
            </a:pPr>
            <a:r>
              <a:rPr lang="en-US">
                <a:ea typeface="+mn-lt"/>
                <a:cs typeface="+mn-lt"/>
              </a:rPr>
              <a:t># parallel runs</a:t>
            </a:r>
            <a:endParaRPr lang="en-US"/>
          </a:p>
        </p:txBody>
      </p:sp>
      <p:sp>
        <p:nvSpPr>
          <p:cNvPr id="6" name="Rectangle 5">
            <a:extLst>
              <a:ext uri="{FF2B5EF4-FFF2-40B4-BE49-F238E27FC236}">
                <a16:creationId xmlns:a16="http://schemas.microsoft.com/office/drawing/2014/main" id="{BE5783BC-5AAC-42FA-A157-BB63D56768A1}"/>
              </a:ext>
            </a:extLst>
          </p:cNvPr>
          <p:cNvSpPr/>
          <p:nvPr/>
        </p:nvSpPr>
        <p:spPr>
          <a:xfrm>
            <a:off x="324983" y="4662841"/>
            <a:ext cx="11542033" cy="856004"/>
          </a:xfrm>
          <a:prstGeom prst="rect">
            <a:avLst/>
          </a:prstGeom>
          <a:solidFill>
            <a:schemeClr val="bg1"/>
          </a:solidFill>
          <a:ln w="38100" cmpd="tri">
            <a:solidFill>
              <a:srgbClr val="0078D4"/>
            </a:solidFill>
          </a:ln>
          <a:effectLst>
            <a:glow rad="101600">
              <a:srgbClr val="0078D4">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200" b="1">
                <a:solidFill>
                  <a:schemeClr val="tx1"/>
                </a:solidFill>
              </a:rPr>
              <a:t>Hyperparameter Tuning in Azure ML</a:t>
            </a:r>
          </a:p>
        </p:txBody>
      </p:sp>
      <p:sp>
        <p:nvSpPr>
          <p:cNvPr id="8" name="Arrow: Right 7">
            <a:extLst>
              <a:ext uri="{FF2B5EF4-FFF2-40B4-BE49-F238E27FC236}">
                <a16:creationId xmlns:a16="http://schemas.microsoft.com/office/drawing/2014/main" id="{14F50B3B-7A68-47F5-88E2-5EBFBCEB3653}"/>
              </a:ext>
            </a:extLst>
          </p:cNvPr>
          <p:cNvSpPr/>
          <p:nvPr/>
        </p:nvSpPr>
        <p:spPr>
          <a:xfrm rot="5400000">
            <a:off x="1626589" y="4010212"/>
            <a:ext cx="837579" cy="439161"/>
          </a:xfrm>
          <a:prstGeom prst="rightArrow">
            <a:avLst/>
          </a:prstGeom>
          <a:noFill/>
          <a:ln>
            <a:solidFill>
              <a:srgbClr val="0078D4"/>
            </a:solidFill>
          </a:ln>
          <a:effectLst>
            <a:glow rad="101600">
              <a:srgbClr val="0078D4">
                <a:alpha val="60000"/>
              </a:srgbClr>
            </a:glow>
          </a:effectLst>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765">
              <a:solidFill>
                <a:schemeClr val="bg1"/>
              </a:solidFill>
            </a:endParaRPr>
          </a:p>
        </p:txBody>
      </p:sp>
      <p:sp>
        <p:nvSpPr>
          <p:cNvPr id="9" name="Rectangle 8">
            <a:extLst>
              <a:ext uri="{FF2B5EF4-FFF2-40B4-BE49-F238E27FC236}">
                <a16:creationId xmlns:a16="http://schemas.microsoft.com/office/drawing/2014/main" id="{464BE5EA-A37B-4412-B1A7-1CA2B40A2A50}"/>
              </a:ext>
            </a:extLst>
          </p:cNvPr>
          <p:cNvSpPr/>
          <p:nvPr/>
        </p:nvSpPr>
        <p:spPr>
          <a:xfrm>
            <a:off x="324983" y="1209933"/>
            <a:ext cx="4330452" cy="2559466"/>
          </a:xfrm>
          <a:prstGeom prst="rect">
            <a:avLst/>
          </a:prstGeom>
          <a:noFill/>
          <a:ln w="38100" cmpd="tri">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solidFill>
                <a:schemeClr val="bg1"/>
              </a:solidFill>
            </a:endParaRPr>
          </a:p>
        </p:txBody>
      </p:sp>
      <p:sp>
        <p:nvSpPr>
          <p:cNvPr id="10" name="Rectangle 9">
            <a:extLst>
              <a:ext uri="{FF2B5EF4-FFF2-40B4-BE49-F238E27FC236}">
                <a16:creationId xmlns:a16="http://schemas.microsoft.com/office/drawing/2014/main" id="{29E65C2F-00F8-429E-B8B9-742443DD4BA7}"/>
              </a:ext>
            </a:extLst>
          </p:cNvPr>
          <p:cNvSpPr/>
          <p:nvPr/>
        </p:nvSpPr>
        <p:spPr>
          <a:xfrm>
            <a:off x="4908770" y="2367887"/>
            <a:ext cx="3350495" cy="1408629"/>
          </a:xfrm>
          <a:prstGeom prst="rect">
            <a:avLst/>
          </a:prstGeom>
          <a:noFill/>
          <a:ln w="38100" cmpd="tri">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a:solidFill>
                  <a:schemeClr val="tx1"/>
                </a:solidFill>
              </a:rPr>
              <a:t>Training script </a:t>
            </a:r>
          </a:p>
          <a:p>
            <a:pPr algn="ctr"/>
            <a:r>
              <a:rPr lang="en-US" sz="2000">
                <a:solidFill>
                  <a:schemeClr val="tx1"/>
                </a:solidFill>
              </a:rPr>
              <a:t>+</a:t>
            </a:r>
          </a:p>
          <a:p>
            <a:pPr algn="ctr"/>
            <a:r>
              <a:rPr lang="en-US" sz="2000">
                <a:solidFill>
                  <a:schemeClr val="tx1"/>
                </a:solidFill>
              </a:rPr>
              <a:t>Training data</a:t>
            </a:r>
          </a:p>
        </p:txBody>
      </p:sp>
      <p:sp>
        <p:nvSpPr>
          <p:cNvPr id="11" name="Rectangle 10">
            <a:extLst>
              <a:ext uri="{FF2B5EF4-FFF2-40B4-BE49-F238E27FC236}">
                <a16:creationId xmlns:a16="http://schemas.microsoft.com/office/drawing/2014/main" id="{3B1E657F-F281-4AD0-A820-E99678845781}"/>
              </a:ext>
            </a:extLst>
          </p:cNvPr>
          <p:cNvSpPr/>
          <p:nvPr/>
        </p:nvSpPr>
        <p:spPr>
          <a:xfrm>
            <a:off x="8516521" y="2367887"/>
            <a:ext cx="3350495" cy="1401512"/>
          </a:xfrm>
          <a:prstGeom prst="rect">
            <a:avLst/>
          </a:prstGeom>
          <a:noFill/>
          <a:ln w="38100" cmpd="tri">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a:solidFill>
                  <a:schemeClr val="tx1"/>
                </a:solidFill>
              </a:rPr>
              <a:t>Recommended hyperparameter configuration &amp; run metrics </a:t>
            </a:r>
          </a:p>
        </p:txBody>
      </p:sp>
      <p:sp>
        <p:nvSpPr>
          <p:cNvPr id="12" name="Arrow: Right 11">
            <a:extLst>
              <a:ext uri="{FF2B5EF4-FFF2-40B4-BE49-F238E27FC236}">
                <a16:creationId xmlns:a16="http://schemas.microsoft.com/office/drawing/2014/main" id="{60037773-17EC-4C64-A587-097E68D93BB1}"/>
              </a:ext>
            </a:extLst>
          </p:cNvPr>
          <p:cNvSpPr/>
          <p:nvPr/>
        </p:nvSpPr>
        <p:spPr>
          <a:xfrm rot="5400000">
            <a:off x="6171435" y="4013826"/>
            <a:ext cx="837579" cy="439161"/>
          </a:xfrm>
          <a:prstGeom prst="rightArrow">
            <a:avLst/>
          </a:prstGeom>
          <a:noFill/>
          <a:ln>
            <a:solidFill>
              <a:srgbClr val="0078D4"/>
            </a:solidFill>
          </a:ln>
          <a:effectLst>
            <a:glow rad="101600">
              <a:srgbClr val="0078D4">
                <a:alpha val="60000"/>
              </a:srgbClr>
            </a:glow>
          </a:effectLst>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765">
              <a:solidFill>
                <a:schemeClr val="bg1"/>
              </a:solidFill>
            </a:endParaRPr>
          </a:p>
        </p:txBody>
      </p:sp>
      <p:sp>
        <p:nvSpPr>
          <p:cNvPr id="13" name="Arrow: Right 12">
            <a:extLst>
              <a:ext uri="{FF2B5EF4-FFF2-40B4-BE49-F238E27FC236}">
                <a16:creationId xmlns:a16="http://schemas.microsoft.com/office/drawing/2014/main" id="{1E8FAE2E-0932-4343-87A8-103977090964}"/>
              </a:ext>
            </a:extLst>
          </p:cNvPr>
          <p:cNvSpPr/>
          <p:nvPr/>
        </p:nvSpPr>
        <p:spPr>
          <a:xfrm rot="16200000">
            <a:off x="9697180" y="4010212"/>
            <a:ext cx="830355" cy="439161"/>
          </a:xfrm>
          <a:prstGeom prst="rightArrow">
            <a:avLst/>
          </a:prstGeom>
          <a:noFill/>
          <a:ln>
            <a:solidFill>
              <a:srgbClr val="0078D4"/>
            </a:solidFill>
          </a:ln>
          <a:effectLst>
            <a:glow rad="101600">
              <a:srgbClr val="0078D4">
                <a:alpha val="60000"/>
              </a:srgbClr>
            </a:glow>
          </a:effectLst>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765">
              <a:solidFill>
                <a:schemeClr val="bg1"/>
              </a:solidFill>
            </a:endParaRPr>
          </a:p>
        </p:txBody>
      </p:sp>
    </p:spTree>
    <p:extLst>
      <p:ext uri="{BB962C8B-B14F-4D97-AF65-F5344CB8AC3E}">
        <p14:creationId xmlns:p14="http://schemas.microsoft.com/office/powerpoint/2010/main" val="7166232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5" name="Google Shape;1445;p133"/>
          <p:cNvSpPr txBox="1">
            <a:spLocks noGrp="1"/>
          </p:cNvSpPr>
          <p:nvPr>
            <p:ph type="title" idx="4294967295"/>
          </p:nvPr>
        </p:nvSpPr>
        <p:spPr>
          <a:xfrm>
            <a:off x="326004" y="122140"/>
            <a:ext cx="10575234" cy="1028571"/>
          </a:xfrm>
          <a:prstGeom prst="rect">
            <a:avLst/>
          </a:prstGeom>
          <a:noFill/>
        </p:spPr>
        <p:txBody>
          <a:bodyPr spcFirstLastPara="1" vert="horz" lIns="91440" tIns="45720" rIns="91440" bIns="45720" rtlCol="0" anchor="ctr" anchorCtr="0">
            <a:normAutofit/>
          </a:bodyPr>
          <a:lstStyle/>
          <a:p>
            <a:pPr>
              <a:buClr>
                <a:srgbClr val="000000"/>
              </a:buClr>
              <a:buSzPts val="3000"/>
            </a:pPr>
            <a:r>
              <a:rPr lang="en-US" kern="1200" dirty="0">
                <a:solidFill>
                  <a:srgbClr val="0078D4"/>
                </a:solidFill>
                <a:latin typeface="+mj-lt"/>
                <a:ea typeface="+mj-ea"/>
                <a:cs typeface="+mj-cs"/>
              </a:rPr>
              <a:t>Tune Hyperparameters using Hyperdrive</a:t>
            </a:r>
          </a:p>
        </p:txBody>
      </p:sp>
      <p:sp>
        <p:nvSpPr>
          <p:cNvPr id="6" name="TextBox 5">
            <a:extLst>
              <a:ext uri="{FF2B5EF4-FFF2-40B4-BE49-F238E27FC236}">
                <a16:creationId xmlns:a16="http://schemas.microsoft.com/office/drawing/2014/main" id="{3F2747B1-1FB3-49A3-BBD9-7F9126D57247}"/>
              </a:ext>
            </a:extLst>
          </p:cNvPr>
          <p:cNvSpPr txBox="1"/>
          <p:nvPr/>
        </p:nvSpPr>
        <p:spPr>
          <a:xfrm>
            <a:off x="468475" y="1089898"/>
            <a:ext cx="10766718" cy="4708981"/>
          </a:xfrm>
          <a:prstGeom prst="rect">
            <a:avLst/>
          </a:prstGeom>
          <a:noFill/>
        </p:spPr>
        <p:txBody>
          <a:bodyPr wrap="square">
            <a:spAutoFit/>
          </a:bodyPr>
          <a:lstStyle/>
          <a:p>
            <a:r>
              <a:rPr lang="en-US" sz="2800" b="1" dirty="0"/>
              <a:t>Steps for creating an experiment:</a:t>
            </a:r>
            <a:endParaRPr lang="en-US" sz="2800" dirty="0">
              <a:cs typeface="Calibri" panose="020F0502020204030204"/>
            </a:endParaRPr>
          </a:p>
          <a:p>
            <a:pPr marL="628650" lvl="1" indent="-342900">
              <a:buFont typeface="Arial" panose="020B0604020202020204" pitchFamily="34" charset="0"/>
              <a:buChar char="•"/>
            </a:pPr>
            <a:r>
              <a:rPr lang="en-US" sz="2800" dirty="0"/>
              <a:t>Create a script that can take hyperparameters as inputs</a:t>
            </a:r>
            <a:endParaRPr lang="en-US" sz="2800" dirty="0">
              <a:cs typeface="Calibri" panose="020F0502020204030204"/>
            </a:endParaRPr>
          </a:p>
          <a:p>
            <a:pPr marL="628650" lvl="1" indent="-342900">
              <a:buFont typeface="Arial" panose="020B0604020202020204" pitchFamily="34" charset="0"/>
              <a:buChar char="•"/>
            </a:pPr>
            <a:r>
              <a:rPr lang="en-US" sz="2800" dirty="0"/>
              <a:t>Identify hyperparameters search space.</a:t>
            </a:r>
            <a:endParaRPr lang="en-US" sz="2800" dirty="0">
              <a:cs typeface="Calibri" panose="020F0502020204030204"/>
            </a:endParaRPr>
          </a:p>
          <a:p>
            <a:pPr marL="628650" lvl="1" indent="-342900">
              <a:buFont typeface="Arial" panose="020B0604020202020204" pitchFamily="34" charset="0"/>
              <a:buChar char="•"/>
            </a:pPr>
            <a:r>
              <a:rPr lang="en-US" sz="2800" dirty="0"/>
              <a:t>Pick a sampling method, and use hyperparameter space with sampling method </a:t>
            </a:r>
            <a:endParaRPr lang="en-US" sz="2800" dirty="0">
              <a:cs typeface="Calibri" panose="020F0502020204030204"/>
            </a:endParaRPr>
          </a:p>
          <a:p>
            <a:pPr marL="628650" lvl="1" indent="-342900">
              <a:buFont typeface="Arial" panose="020B0604020202020204" pitchFamily="34" charset="0"/>
              <a:buChar char="•"/>
            </a:pPr>
            <a:r>
              <a:rPr lang="en-US" sz="2800" dirty="0"/>
              <a:t>Choose a primary metric to optimize on and log that primary metric </a:t>
            </a:r>
            <a:endParaRPr lang="en-US" sz="2800" dirty="0">
              <a:cs typeface="Calibri" panose="020F0502020204030204"/>
            </a:endParaRPr>
          </a:p>
          <a:p>
            <a:pPr marL="628650" lvl="1" indent="-342900">
              <a:buFont typeface="Arial" panose="020B0604020202020204" pitchFamily="34" charset="0"/>
              <a:buChar char="•"/>
            </a:pPr>
            <a:r>
              <a:rPr lang="en-US" sz="2800" dirty="0"/>
              <a:t>Pick early termination policy (Default is no Early termination)</a:t>
            </a:r>
            <a:endParaRPr lang="en-US" sz="2800" dirty="0">
              <a:cs typeface="Calibri" panose="020F0502020204030204"/>
            </a:endParaRPr>
          </a:p>
          <a:p>
            <a:pPr marL="628650" lvl="1" indent="-342900">
              <a:buFont typeface="Arial" panose="020B0604020202020204" pitchFamily="34" charset="0"/>
              <a:buChar char="•"/>
            </a:pPr>
            <a:r>
              <a:rPr lang="en-US" sz="2800" dirty="0"/>
              <a:t>Allocate resources (total duration, concurrency)</a:t>
            </a:r>
            <a:endParaRPr lang="en-US" sz="2800" dirty="0">
              <a:cs typeface="Calibri" panose="020F0502020204030204"/>
            </a:endParaRPr>
          </a:p>
          <a:p>
            <a:pPr marL="628650" lvl="1" indent="-342900">
              <a:buFont typeface="Arial" panose="020B0604020202020204" pitchFamily="34" charset="0"/>
              <a:buChar char="•"/>
            </a:pPr>
            <a:r>
              <a:rPr lang="en-US" sz="2800" dirty="0"/>
              <a:t>Create Hyperparameter tuning Configuration for experiment.</a:t>
            </a:r>
            <a:endParaRPr lang="en-US" sz="2800" dirty="0">
              <a:cs typeface="Calibri" panose="020F0502020204030204"/>
            </a:endParaRPr>
          </a:p>
          <a:p>
            <a:pPr marL="628650" lvl="1" indent="-342900">
              <a:buFont typeface="Arial" panose="020B0604020202020204" pitchFamily="34" charset="0"/>
              <a:buChar char="•"/>
            </a:pPr>
            <a:r>
              <a:rPr lang="en-US" sz="2800" dirty="0"/>
              <a:t>Submit the experiment. </a:t>
            </a:r>
            <a:endParaRPr lang="en-US" sz="2800" dirty="0">
              <a:cs typeface="Calibri" panose="020F0502020204030204"/>
            </a:endParaRPr>
          </a:p>
          <a:p>
            <a:pPr marL="285750" lvl="1"/>
            <a:endParaRPr lang="en-US" sz="1000" dirty="0"/>
          </a:p>
          <a:p>
            <a:pPr marL="57150" indent="-228600">
              <a:buFont typeface="Arial" panose="020B0604020202020204" pitchFamily="34" charset="0"/>
              <a:buChar char="•"/>
            </a:pPr>
            <a:endParaRPr lang="en-US" sz="1000" dirty="0">
              <a:cs typeface="Calibri"/>
            </a:endParaRPr>
          </a:p>
        </p:txBody>
      </p:sp>
    </p:spTree>
    <p:extLst>
      <p:ext uri="{BB962C8B-B14F-4D97-AF65-F5344CB8AC3E}">
        <p14:creationId xmlns:p14="http://schemas.microsoft.com/office/powerpoint/2010/main" val="194477461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adf3ee31-91be-442d-8fe6-176c50d9e151&quot;,&quot;TimeStamp&quot;:&quot;2019-05-02T11:35:06.0040505-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755bd0ef-75d9-4ad4-83f2-f629a2be4d2d&quot;,&quot;TimeStamp&quot;:&quot;2019-05-02T11:35:06.0720179-07: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KEEP">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4.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4505facd-2859-4726-87a8-3e2bf47ef60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26453F57BF7FF43A86F93D1E6544B66" ma:contentTypeVersion="6" ma:contentTypeDescription="Create a new document." ma:contentTypeScope="" ma:versionID="eb9446d1e508142f22e461f00b9acbd2">
  <xsd:schema xmlns:xsd="http://www.w3.org/2001/XMLSchema" xmlns:xs="http://www.w3.org/2001/XMLSchema" xmlns:p="http://schemas.microsoft.com/office/2006/metadata/properties" xmlns:ns2="4505facd-2859-4726-87a8-3e2bf47ef60f" xmlns:ns3="9dbfd1c0-c737-4f24-b511-94c94bc4e375" targetNamespace="http://schemas.microsoft.com/office/2006/metadata/properties" ma:root="true" ma:fieldsID="b47a6b25ec819a8fb9565fa9312d013f" ns2:_="" ns3:_="">
    <xsd:import namespace="4505facd-2859-4726-87a8-3e2bf47ef60f"/>
    <xsd:import namespace="9dbfd1c0-c737-4f24-b511-94c94bc4e37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05facd-2859-4726-87a8-3e2bf47ef6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dbfd1c0-c737-4f24-b511-94c94bc4e37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251D84-4879-4A08-8AF0-ADBE6AA51720}">
  <ds:schemaRefs>
    <ds:schemaRef ds:uri="http://schemas.microsoft.com/office/2006/metadata/properties"/>
    <ds:schemaRef ds:uri="http://purl.org/dc/terms/"/>
    <ds:schemaRef ds:uri="http://www.w3.org/XML/1998/namespace"/>
    <ds:schemaRef ds:uri="9dbfd1c0-c737-4f24-b511-94c94bc4e375"/>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4505facd-2859-4726-87a8-3e2bf47ef60f"/>
    <ds:schemaRef ds:uri="http://purl.org/dc/dcmitype/"/>
  </ds:schemaRefs>
</ds:datastoreItem>
</file>

<file path=customXml/itemProps2.xml><?xml version="1.0" encoding="utf-8"?>
<ds:datastoreItem xmlns:ds="http://schemas.openxmlformats.org/officeDocument/2006/customXml" ds:itemID="{5FF80D5E-17D7-4AE8-8F87-6E796A9797ED}">
  <ds:schemaRefs>
    <ds:schemaRef ds:uri="http://schemas.microsoft.com/sharepoint/v3/contenttype/forms"/>
  </ds:schemaRefs>
</ds:datastoreItem>
</file>

<file path=customXml/itemProps3.xml><?xml version="1.0" encoding="utf-8"?>
<ds:datastoreItem xmlns:ds="http://schemas.openxmlformats.org/officeDocument/2006/customXml" ds:itemID="{6904E53E-20DC-447C-9E40-10427FCE2D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05facd-2859-4726-87a8-3e2bf47ef60f"/>
    <ds:schemaRef ds:uri="9dbfd1c0-c737-4f24-b511-94c94bc4e3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244</TotalTime>
  <Words>692</Words>
  <Application>Microsoft Macintosh PowerPoint</Application>
  <PresentationFormat>Widescreen</PresentationFormat>
  <Paragraphs>134</Paragraphs>
  <Slides>12</Slides>
  <Notes>11</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12</vt:i4>
      </vt:variant>
    </vt:vector>
  </HeadingPairs>
  <TitlesOfParts>
    <vt:vector size="27" baseType="lpstr">
      <vt:lpstr>Arial</vt:lpstr>
      <vt:lpstr>Arial,Sans-Serif</vt:lpstr>
      <vt:lpstr>Calibri</vt:lpstr>
      <vt:lpstr>Calibri Light</vt:lpstr>
      <vt:lpstr>Consolas</vt:lpstr>
      <vt:lpstr>Courier New</vt:lpstr>
      <vt:lpstr>Roboto Light</vt:lpstr>
      <vt:lpstr>Segoe UI</vt:lpstr>
      <vt:lpstr>Segoe UI Semibold</vt:lpstr>
      <vt:lpstr>Segoe UI Semilight</vt:lpstr>
      <vt:lpstr>Wingdings</vt:lpstr>
      <vt:lpstr>Office Theme</vt:lpstr>
      <vt:lpstr>1_KEEP</vt:lpstr>
      <vt:lpstr>Build 2019 Black</vt:lpstr>
      <vt:lpstr>1_Build 2019 Black</vt:lpstr>
      <vt:lpstr>Hyperparameter Tuning and Evaluation</vt:lpstr>
      <vt:lpstr>Hyperparameters</vt:lpstr>
      <vt:lpstr>AzureML.Train.HyperDrive</vt:lpstr>
      <vt:lpstr>How HyperDrive Works</vt:lpstr>
      <vt:lpstr>HyperDrive - Hyperparameter Tuning Capabilities</vt:lpstr>
      <vt:lpstr>What hyperdrive offers</vt:lpstr>
      <vt:lpstr>Manage Active Jobs</vt:lpstr>
      <vt:lpstr>User inputs &amp; system outputs</vt:lpstr>
      <vt:lpstr>Tune Hyperparameters using Hyperdrive</vt:lpstr>
      <vt:lpstr>Configuring a HyperDrive experiment</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Hyperparameter Tuning and Evaluation</dc:title>
  <dc:subject/>
  <dc:creator>Sanjeev Devarapalli</dc:creator>
  <cp:keywords/>
  <dc:description/>
  <cp:lastModifiedBy>Sanjeev Devarapalli</cp:lastModifiedBy>
  <cp:revision>10</cp:revision>
  <dcterms:created xsi:type="dcterms:W3CDTF">2021-02-05T19:03:37Z</dcterms:created>
  <dcterms:modified xsi:type="dcterms:W3CDTF">2022-01-27T18:30:03Z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0x010100226453F57BF7FF43A86F93D1E6544B66</vt:lpwstr>
  </property>
</Properties>
</file>